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handoutMasterIdLst>
    <p:handoutMasterId r:id="rId25"/>
  </p:handoutMasterIdLst>
  <p:sldIdLst>
    <p:sldId id="256" r:id="rId3"/>
    <p:sldId id="262" r:id="rId4"/>
    <p:sldId id="263" r:id="rId5"/>
    <p:sldId id="264" r:id="rId6"/>
    <p:sldId id="265" r:id="rId7"/>
    <p:sldId id="277" r:id="rId8"/>
    <p:sldId id="266" r:id="rId9"/>
    <p:sldId id="260" r:id="rId10"/>
    <p:sldId id="267" r:id="rId11"/>
    <p:sldId id="268" r:id="rId12"/>
    <p:sldId id="278" r:id="rId13"/>
    <p:sldId id="271" r:id="rId14"/>
    <p:sldId id="272" r:id="rId15"/>
    <p:sldId id="275" r:id="rId16"/>
    <p:sldId id="280" r:id="rId17"/>
    <p:sldId id="281" r:id="rId18"/>
    <p:sldId id="284" r:id="rId19"/>
    <p:sldId id="279" r:id="rId20"/>
    <p:sldId id="270" r:id="rId21"/>
    <p:sldId id="282" r:id="rId22"/>
    <p:sldId id="283" r:id="rId23"/>
  </p:sldIdLst>
  <p:sldSz cx="9906000" cy="6858000" type="A4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6600"/>
    <a:srgbClr val="660000"/>
    <a:srgbClr val="990033"/>
    <a:srgbClr val="FF0000"/>
    <a:srgbClr val="FF3300"/>
    <a:srgbClr val="99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9" autoAdjust="0"/>
    <p:restoredTop sz="87522" autoAdjust="0"/>
  </p:normalViewPr>
  <p:slideViewPr>
    <p:cSldViewPr>
      <p:cViewPr>
        <p:scale>
          <a:sx n="100" d="100"/>
          <a:sy n="100" d="100"/>
        </p:scale>
        <p:origin x="-72" y="64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5F03D-FA66-464F-AD00-34E7BFB640D0}" type="datetimeFigureOut">
              <a:rPr lang="en-US" smtClean="0"/>
              <a:t>5/22/2012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F3835-5456-42D3-AC41-5A1F79006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3245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63C4AD3-5E8F-43DD-839F-D06CFA26B1CF}" type="datetimeFigureOut">
              <a:rPr lang="en-US"/>
              <a:pPr>
                <a:defRPr/>
              </a:pPr>
              <a:t>5/22/2012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6425"/>
            <a:ext cx="5610225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7EA606E-63F2-486A-865A-8ABA4F29D0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43731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41F307-2747-4F88-98F7-9A4BC39399F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9867B68-779D-4BD3-9335-661908C1CA8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4703C1-CDC8-4DD4-B38F-46F46730328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F273AE-C215-4696-BB9A-620084EFF44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C0B8C9-1F6D-46E2-8738-037DF74D2B0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5C163B-1896-40C2-8E9C-8FB33CADFA9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6E7B420-FFC0-4635-B3F2-15180F9AFB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38482D-EBA6-4190-BA25-2F593A3C5B1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F3F8D-12EC-4DAA-A788-15C1D218DA7F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FFD957-4EC1-4403-B571-35126894657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52CBEDC-B8CF-4159-97EC-1D0122D90F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B935EE-FD0C-4228-BE4F-4E9FB525A0B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19829E-FC85-4E17-B3BB-F02CE1D108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A16411-C453-44F3-8D2C-9E9161E25EC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39AA34-CE0E-4012-85E0-4212FCB9011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A653478-2E62-4871-A13D-02FAA487FF2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4330DB-4DE3-40DB-8415-07A52A2B3BB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A8BC23-2A6B-42E0-A902-1BB0428FE98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6AF213-1EBC-429A-BF6F-F01D883BE33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302843-72B3-4C8F-A565-997E933CA0C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0E535E-398D-4454-B90E-BFC9E0FD88E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52F96-BC8A-4415-BE4A-14DD2A9D197C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76301-86E1-434C-8E06-D9BD10286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812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1EA99-84C1-4FD4-B831-55D07DF10F71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AB0C6-C58B-4BE4-8C3B-7544C4E5D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27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C2A19-7B4B-482A-9D34-1A0C9B44F9EA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78DC4-F103-4CD5-8671-930D4A82C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64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78768-8516-4E84-B726-8FAA60348988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5BBCC-6189-4D64-B3E8-0D4173E4C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16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65F5E-B343-4473-A590-D48D8A273344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72C7A-3F90-4173-9E10-9E7B52D9D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66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8CC84-2A64-457B-B1E6-E84FBD655760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705F0-718D-42BE-8F02-A71B8A71BA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705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0032F-D58C-40EF-91EC-D5941D49CB57}" type="datetime1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0316E-FB63-4370-95D0-4B3D6F474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89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00C31-1B53-4369-841C-1C16F64EE427}" type="datetime1">
              <a:rPr lang="en-US" smtClean="0"/>
              <a:t>5/22/2012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45A5A-3C01-40EA-9F83-23D1EF05D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67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AD110-84E8-4A95-AA7F-30F2CC494F62}" type="datetime1">
              <a:rPr lang="en-US" smtClean="0"/>
              <a:t>5/22/2012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01E8-B391-441C-B155-91548DA76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3818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D8E9F-5AC2-4F97-A56A-77405D2586DF}" type="datetime1">
              <a:rPr lang="en-US" smtClean="0"/>
              <a:t>5/22/2012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50DA4-4D53-4134-A93E-28669BA56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718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09610-8BE3-4DFB-9BEF-FB2FE0EA9A9A}" type="datetime1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747D8-41F8-4001-BD9F-33EBCC84B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1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1066-CDEB-4BFB-9147-B4969C30616A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D5203-51AA-49E3-BEBC-4582A2A54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44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BF994-653F-4D10-8FFE-11E58D8DA71C}" type="datetime1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3EA4D-510D-4079-9FED-5E1608261C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41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83339-0D0A-4E32-90CF-56D5D5BEC763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A72E9-F31D-4161-B8F8-D5B37171B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78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29A1C-13BA-49F2-9BF0-4E0785BBB785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0505F-49E5-455A-8C49-09F3E26D6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65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572B3-D9DF-4D6C-857C-AEE53981D74B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94436-BB24-46F2-91FE-F9DB9DA9B1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1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2BEAD-5DF5-4EB0-BE14-93CD483296D2}" type="datetime1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D13D-0D25-476B-B89A-3D3DC980F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2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85880-D5D1-4B65-8BF0-3A016DF0D9CE}" type="datetime1">
              <a:rPr lang="en-US" smtClean="0"/>
              <a:t>5/22/2012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0701F-FF82-4AD8-B585-70856BAF59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0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C943E-E6D0-4836-A158-23B4AA4E8E17}" type="datetime1">
              <a:rPr lang="en-US" smtClean="0"/>
              <a:t>5/22/2012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4ED0A-B1F1-460C-A143-F12B3DC87A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52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D0135-465F-4D59-A1D6-8568BF7BC311}" type="datetime1">
              <a:rPr lang="en-US" smtClean="0"/>
              <a:t>5/22/2012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93E58-09ED-40FA-83A9-F192D47C3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75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CD108-11B7-48D0-8AFA-7FA443E71982}" type="datetime1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A48B0-63C8-45DD-B648-D9226DCA9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4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7577F-8BFB-4F6E-8959-D76F43421749}" type="datetime1">
              <a:rPr lang="en-US" smtClean="0"/>
              <a:t>5/22/2012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DACF4-67C7-42BD-8909-91D0E23AC6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638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7F4C48-5326-4A8F-B37A-1CE5068F33ED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E4757F-4C11-40E5-B71A-1C62E317D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5F5A2D-BFD5-47B2-A1B0-10200578829A}" type="datetime1">
              <a:rPr lang="en-US" smtClean="0"/>
              <a:t>5/22/2012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32B740-50FB-4823-8D7B-FD88FA91E1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26627" name="Rectangle 12"/>
          <p:cNvSpPr>
            <a:spLocks noChangeArrowheads="1"/>
          </p:cNvSpPr>
          <p:nvPr/>
        </p:nvSpPr>
        <p:spPr bwMode="auto">
          <a:xfrm>
            <a:off x="228600" y="120650"/>
            <a:ext cx="4267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Daagaa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dhaka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biyyoo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olka’aa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ykn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ciisaa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b="1" dirty="0" smtClean="0">
                <a:solidFill>
                  <a:srgbClr val="CC6600"/>
                </a:solidFill>
                <a:latin typeface="Calibri" pitchFamily="34" charset="0"/>
              </a:rPr>
              <a:t> </a:t>
            </a:r>
            <a:endParaRPr lang="en-US" sz="2000" b="1" dirty="0">
              <a:solidFill>
                <a:srgbClr val="CC6600"/>
              </a:solidFill>
              <a:latin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6629" name="Picture 19" descr="LK-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905480"/>
            <a:ext cx="3924300" cy="178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456919"/>
              </p:ext>
            </p:extLst>
          </p:nvPr>
        </p:nvGraphicFramePr>
        <p:xfrm>
          <a:off x="152400" y="3352800"/>
          <a:ext cx="4572000" cy="3132299"/>
        </p:xfrm>
        <a:graphic>
          <a:graphicData uri="http://schemas.openxmlformats.org/drawingml/2006/table">
            <a:tbl>
              <a:tblPr/>
              <a:tblGrid>
                <a:gridCol w="2438400"/>
                <a:gridCol w="21336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badda-daree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3213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3-35% 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qonnaa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tiif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en-US" sz="10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10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3-15% </a:t>
                      </a:r>
                      <a:r>
                        <a:rPr lang="en-US" sz="10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hanga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5% 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margaa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43175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1400 </a:t>
                      </a:r>
                      <a:r>
                        <a:rPr lang="en-US" sz="1000" b="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mm 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kan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gar-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malee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ol-hinkaane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&gt; </a:t>
                      </a:r>
                      <a:r>
                        <a:rPr lang="en-US" sz="1000" b="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1400mm 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hededa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olka’aa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4571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cirachaa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dhakaa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hin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ta’in</a:t>
                      </a:r>
                      <a:r>
                        <a:rPr lang="en-US" sz="10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Kan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giddugaleessati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ofkeessa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dabarsuu</a:t>
                      </a:r>
                      <a:r>
                        <a:rPr lang="en-US" sz="1000" b="0" baseline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danda’u</a:t>
                      </a:r>
                      <a:r>
                        <a:rPr lang="en-US" sz="10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mijata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52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Giddu-galeessa</a:t>
                      </a:r>
                      <a:r>
                        <a:rPr lang="en-US" sz="10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Baay’ee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Xiqqaadha</a:t>
                      </a:r>
                      <a:r>
                        <a:rPr lang="en-US" sz="10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4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Hin</a:t>
                      </a:r>
                      <a:r>
                        <a:rPr lang="en-US" sz="1000" b="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oomishuu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20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Xiqqaadha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20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Baay’ee</a:t>
                      </a:r>
                      <a:r>
                        <a:rPr lang="en-US" sz="10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endParaRPr lang="en-US" sz="1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19055"/>
              </p:ext>
            </p:extLst>
          </p:nvPr>
        </p:nvGraphicFramePr>
        <p:xfrm>
          <a:off x="152400" y="2708275"/>
          <a:ext cx="4572000" cy="628649"/>
        </p:xfrm>
        <a:graphic>
          <a:graphicData uri="http://schemas.openxmlformats.org/drawingml/2006/table">
            <a:tbl>
              <a:tblPr/>
              <a:tblGrid>
                <a:gridCol w="2438399"/>
                <a:gridCol w="2133601"/>
              </a:tblGrid>
              <a:tr h="1850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fi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kunuunsaa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04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Dhiqamaa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hirrisaa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3954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midhaani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dabalaa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sp>
        <p:nvSpPr>
          <p:cNvPr id="26676" name="Rectangle 29"/>
          <p:cNvSpPr>
            <a:spLocks noChangeArrowheads="1"/>
          </p:cNvSpPr>
          <p:nvPr/>
        </p:nvSpPr>
        <p:spPr bwMode="auto">
          <a:xfrm>
            <a:off x="5410200" y="0"/>
            <a:ext cx="381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Daagaa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ol-garagaaraa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olka’aa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ykn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ciisaa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348805"/>
              </p:ext>
            </p:extLst>
          </p:nvPr>
        </p:nvGraphicFramePr>
        <p:xfrm>
          <a:off x="5181599" y="2590801"/>
          <a:ext cx="4495799" cy="1046704"/>
        </p:xfrm>
        <a:graphic>
          <a:graphicData uri="http://schemas.openxmlformats.org/drawingml/2006/table">
            <a:tbl>
              <a:tblPr/>
              <a:tblGrid>
                <a:gridCol w="2172991"/>
                <a:gridCol w="2322808"/>
              </a:tblGrid>
              <a:tr h="4336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kunuunsa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420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Dhiqamaa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hirrisaa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530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midhaanii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274460"/>
              </p:ext>
            </p:extLst>
          </p:nvPr>
        </p:nvGraphicFramePr>
        <p:xfrm>
          <a:off x="5170251" y="3581400"/>
          <a:ext cx="4507149" cy="2924523"/>
        </p:xfrm>
        <a:graphic>
          <a:graphicData uri="http://schemas.openxmlformats.org/drawingml/2006/table">
            <a:tbl>
              <a:tblPr/>
              <a:tblGrid>
                <a:gridCol w="2362200"/>
                <a:gridCol w="2144949"/>
              </a:tblGrid>
              <a:tr h="1701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daree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irratti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346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3-15%,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hanga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5%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dheedichaaf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6804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900- 1400 mm </a:t>
                      </a:r>
                      <a:b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&gt;1400 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yoo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olika’insi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500 - 1000m ,  &lt;900mm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yoo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immoo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&gt;1500  (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ciisaa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,  &gt; 1400mm (graded)</a:t>
                      </a:r>
                      <a:endParaRPr lang="en-US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4656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cirachaa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fi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dhakaa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hin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ta’in</a:t>
                      </a:r>
                      <a:r>
                        <a:rPr lang="en-US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kan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giddugaleessa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ta’e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ofkeessa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dabarsuu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danda’u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en-US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701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mijaatu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701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galeessa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80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Baay’ee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ni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barbaachisa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701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3477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Eeyyen,yoo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mukkeen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margii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tooraan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keessa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dhaabbatan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701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701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pic>
        <p:nvPicPr>
          <p:cNvPr id="26722" name="Picture 13" descr="Fanya juu_ERH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707886"/>
            <a:ext cx="3657600" cy="1882914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723" name="TextBox 18"/>
          <p:cNvSpPr txBox="1">
            <a:spLocks noChangeArrowheads="1"/>
          </p:cNvSpPr>
          <p:nvPr/>
        </p:nvSpPr>
        <p:spPr bwMode="auto">
          <a:xfrm>
            <a:off x="0" y="66294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</a:t>
            </a:r>
          </a:p>
        </p:txBody>
      </p:sp>
      <p:sp>
        <p:nvSpPr>
          <p:cNvPr id="26724" name="TextBox 20"/>
          <p:cNvSpPr txBox="1">
            <a:spLocks noChangeArrowheads="1"/>
          </p:cNvSpPr>
          <p:nvPr/>
        </p:nvSpPr>
        <p:spPr bwMode="auto">
          <a:xfrm>
            <a:off x="4953000" y="66421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5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45061" name="Rectangle 10"/>
          <p:cNvSpPr>
            <a:spLocks noChangeArrowheads="1"/>
          </p:cNvSpPr>
          <p:nvPr/>
        </p:nvSpPr>
        <p:spPr bwMode="auto">
          <a:xfrm>
            <a:off x="5143500" y="196850"/>
            <a:ext cx="4457700" cy="4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660000"/>
                </a:solidFill>
                <a:latin typeface="Calibri" pitchFamily="34" charset="0"/>
              </a:rPr>
              <a:t>Hidhaa</a:t>
            </a:r>
            <a:r>
              <a:rPr lang="en-US" sz="2800" b="1" dirty="0" smtClean="0">
                <a:solidFill>
                  <a:srgbClr val="6600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660000"/>
                </a:solidFill>
                <a:latin typeface="Calibri" pitchFamily="34" charset="0"/>
              </a:rPr>
              <a:t>bo’oo</a:t>
            </a:r>
            <a:r>
              <a:rPr lang="en-US" sz="2800" b="1" dirty="0" smtClean="0">
                <a:solidFill>
                  <a:srgbClr val="660000"/>
                </a:solidFill>
                <a:latin typeface="Calibri" pitchFamily="34" charset="0"/>
              </a:rPr>
              <a:t>/</a:t>
            </a:r>
            <a:r>
              <a:rPr lang="en-US" sz="2800" b="1" dirty="0" err="1" smtClean="0">
                <a:solidFill>
                  <a:srgbClr val="660000"/>
                </a:solidFill>
                <a:latin typeface="Calibri" pitchFamily="34" charset="0"/>
              </a:rPr>
              <a:t>ya’aa</a:t>
            </a:r>
            <a:endParaRPr lang="en-US" sz="2800" b="1" dirty="0">
              <a:solidFill>
                <a:srgbClr val="660000"/>
              </a:solidFill>
              <a:latin typeface="Calibri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465862"/>
              </p:ext>
            </p:extLst>
          </p:nvPr>
        </p:nvGraphicFramePr>
        <p:xfrm>
          <a:off x="5048656" y="2819400"/>
          <a:ext cx="4704944" cy="803474"/>
        </p:xfrm>
        <a:graphic>
          <a:graphicData uri="http://schemas.openxmlformats.org/drawingml/2006/table">
            <a:tbl>
              <a:tblPr/>
              <a:tblGrid>
                <a:gridCol w="2382781"/>
                <a:gridCol w="2322163"/>
              </a:tblGrid>
              <a:tr h="306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jiruutti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271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borqatee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bayyannachiisaa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7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borqatee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qotuuf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gargaara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269086"/>
              </p:ext>
            </p:extLst>
          </p:nvPr>
        </p:nvGraphicFramePr>
        <p:xfrm>
          <a:off x="5055951" y="3570782"/>
          <a:ext cx="4697649" cy="2982418"/>
        </p:xfrm>
        <a:graphic>
          <a:graphicData uri="http://schemas.openxmlformats.org/drawingml/2006/table">
            <a:tbl>
              <a:tblPr/>
              <a:tblGrid>
                <a:gridCol w="2362200"/>
                <a:gridCol w="2335449"/>
              </a:tblGrid>
              <a:tr h="2392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978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3711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mm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&lt;1400 mm if altitude &lt;2300m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3852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gadfagaatu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koticha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ciracha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hintaane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1978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mijatuu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978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Baay’ee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1978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Giddugalessa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97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Bayy'ee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guddaadha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3406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hindandahamu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822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Gad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aanaadha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311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45092" name="Picture 13" descr="plus tigray 0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54050"/>
            <a:ext cx="3581400" cy="20574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93" name="TextBox 20"/>
          <p:cNvSpPr txBox="1">
            <a:spLocks noChangeArrowheads="1"/>
          </p:cNvSpPr>
          <p:nvPr/>
        </p:nvSpPr>
        <p:spPr bwMode="auto">
          <a:xfrm>
            <a:off x="0" y="6629400"/>
            <a:ext cx="457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19</a:t>
            </a:r>
          </a:p>
        </p:txBody>
      </p:sp>
      <p:sp>
        <p:nvSpPr>
          <p:cNvPr id="45094" name="TextBox 21"/>
          <p:cNvSpPr txBox="1">
            <a:spLocks noChangeArrowheads="1"/>
          </p:cNvSpPr>
          <p:nvPr/>
        </p:nvSpPr>
        <p:spPr bwMode="auto">
          <a:xfrm>
            <a:off x="4953000" y="66421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20</a:t>
            </a:r>
          </a:p>
        </p:txBody>
      </p:sp>
      <p:sp>
        <p:nvSpPr>
          <p:cNvPr id="45095" name="Rectangle 22"/>
          <p:cNvSpPr>
            <a:spLocks noChangeArrowheads="1"/>
          </p:cNvSpPr>
          <p:nvPr/>
        </p:nvSpPr>
        <p:spPr bwMode="auto">
          <a:xfrm>
            <a:off x="495300" y="174625"/>
            <a:ext cx="3810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b="1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Bool’a Bishaan qocatu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228600" y="2905125"/>
          <a:ext cx="4495800" cy="730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256464"/>
              </p:ext>
            </p:extLst>
          </p:nvPr>
        </p:nvGraphicFramePr>
        <p:xfrm>
          <a:off x="228600" y="3657600"/>
          <a:ext cx="4495800" cy="2878970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19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daree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Baddaa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6170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&lt; 50%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45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Hunda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4519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kooticha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ciracha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taane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57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mijataa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345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guddaa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36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Giddugalessa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345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Xiqqoodha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657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Hindandahamu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0066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55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1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45126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685800"/>
            <a:ext cx="4148138" cy="19939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127" name="TextBox 29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47109" name="Rectangle 27"/>
          <p:cNvSpPr>
            <a:spLocks noChangeArrowheads="1"/>
          </p:cNvSpPr>
          <p:nvPr/>
        </p:nvSpPr>
        <p:spPr bwMode="auto">
          <a:xfrm>
            <a:off x="571500" y="152400"/>
            <a:ext cx="4305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Bool’a Zai fi akkaataa biqiltuun keessa dhaabbatu</a:t>
            </a:r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075983"/>
              </p:ext>
            </p:extLst>
          </p:nvPr>
        </p:nvGraphicFramePr>
        <p:xfrm>
          <a:off x="304800" y="2927350"/>
          <a:ext cx="4495800" cy="86042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60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jiruutti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300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uummamaa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borqatee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deebisee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tumsaa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7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Optima"/>
                          <a:ea typeface="Calibri"/>
                          <a:cs typeface="Times New Roman"/>
                        </a:rPr>
                        <a:t>Lafa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manca’e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qotuuf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gargaara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629505"/>
              </p:ext>
            </p:extLst>
          </p:nvPr>
        </p:nvGraphicFramePr>
        <p:xfrm>
          <a:off x="304800" y="3733800"/>
          <a:ext cx="4495800" cy="2686455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68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865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 &lt; 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033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mm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3897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wirtu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kootichaa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ciracha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kanhin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taane</a:t>
                      </a:r>
                      <a:endParaRPr lang="en-US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033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mijataa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033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495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galeessa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045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108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oomishaa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364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Gad-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aanaadha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sp>
        <p:nvSpPr>
          <p:cNvPr id="47140" name="Rectangle 13"/>
          <p:cNvSpPr>
            <a:spLocks noChangeArrowheads="1"/>
          </p:cNvSpPr>
          <p:nvPr/>
        </p:nvSpPr>
        <p:spPr bwMode="auto">
          <a:xfrm>
            <a:off x="5486400" y="152400"/>
            <a:ext cx="3810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Bool’oo</a:t>
            </a:r>
            <a:r>
              <a:rPr lang="en-US" sz="1600" b="1" dirty="0" smtClean="0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walakkaa</a:t>
            </a:r>
            <a:r>
              <a:rPr lang="en-US" sz="1600" b="1" dirty="0" smtClean="0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660000"/>
                </a:solidFill>
                <a:latin typeface="Times New Roman" pitchFamily="18" charset="0"/>
                <a:cs typeface="Times New Roman" pitchFamily="18" charset="0"/>
              </a:rPr>
              <a:t>ji’aa</a:t>
            </a:r>
            <a:endParaRPr lang="en-US" sz="1600" b="1" dirty="0">
              <a:solidFill>
                <a:srgbClr val="66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188631"/>
              </p:ext>
            </p:extLst>
          </p:nvPr>
        </p:nvGraphicFramePr>
        <p:xfrm>
          <a:off x="5181600" y="2971800"/>
          <a:ext cx="4495800" cy="860166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841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jiruutti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gargaara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300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Loolaa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ittiissa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  <a:tr h="27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Bakkaa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caamni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haammatuu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ittin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qotu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57718"/>
              </p:ext>
            </p:extLst>
          </p:nvPr>
        </p:nvGraphicFramePr>
        <p:xfrm>
          <a:off x="5181600" y="3810001"/>
          <a:ext cx="4495800" cy="2651933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228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581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&lt; 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4339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900 mm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olka’insi isaa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1500 m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gad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fageenya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qabu</a:t>
                      </a:r>
                      <a:endParaRPr lang="en-US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44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mijataa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galeessa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305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galeessa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384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Hindandahamu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  <a:tr h="1594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E7E7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0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0000"/>
                    </a:solidFill>
                  </a:tcPr>
                </a:tc>
              </a:tr>
            </a:tbl>
          </a:graphicData>
        </a:graphic>
      </p:graphicFrame>
      <p:pic>
        <p:nvPicPr>
          <p:cNvPr id="47171" name="Picture 20" descr="6 Desc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" t="29120" r="14130" b="44322"/>
          <a:stretch>
            <a:fillRect/>
          </a:stretch>
        </p:blipFill>
        <p:spPr bwMode="auto">
          <a:xfrm>
            <a:off x="304800" y="868363"/>
            <a:ext cx="4425950" cy="187483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685800"/>
            <a:ext cx="3352800" cy="20574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6301-86E1-434C-8E06-D9BD10286E6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9154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4800" y="176213"/>
            <a:ext cx="4648200" cy="446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Hidhaa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Loolaaa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623654"/>
              </p:ext>
            </p:extLst>
          </p:nvPr>
        </p:nvGraphicFramePr>
        <p:xfrm>
          <a:off x="228600" y="2971800"/>
          <a:ext cx="4495800" cy="113982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09800"/>
                <a:gridCol w="2286000"/>
              </a:tblGrid>
              <a:tr h="491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Ittisaa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bishaniif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80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uummamaa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gabisuuf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99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_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864601"/>
              </p:ext>
            </p:extLst>
          </p:nvPr>
        </p:nvGraphicFramePr>
        <p:xfrm>
          <a:off x="228600" y="4114802"/>
          <a:ext cx="4495800" cy="2362198"/>
        </p:xfrm>
        <a:graphic>
          <a:graphicData uri="http://schemas.openxmlformats.org/drawingml/2006/table">
            <a:tbl>
              <a:tblPr/>
              <a:tblGrid>
                <a:gridCol w="2590799"/>
                <a:gridCol w="1905001"/>
              </a:tblGrid>
              <a:tr h="1955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daree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60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1-35%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55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hundaati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)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55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Hunda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hundarati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84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55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629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dha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45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oomishaa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55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56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Giddu-galeessa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9188" name="Picture 21" descr="pict2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3733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89" name="TextBox 23"/>
          <p:cNvSpPr txBox="1">
            <a:spLocks noChangeArrowheads="1"/>
          </p:cNvSpPr>
          <p:nvPr/>
        </p:nvSpPr>
        <p:spPr bwMode="auto">
          <a:xfrm>
            <a:off x="0" y="6629400"/>
            <a:ext cx="304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23</a:t>
            </a:r>
          </a:p>
        </p:txBody>
      </p:sp>
      <p:sp>
        <p:nvSpPr>
          <p:cNvPr id="49190" name="TextBox 26"/>
          <p:cNvSpPr txBox="1">
            <a:spLocks noChangeArrowheads="1"/>
          </p:cNvSpPr>
          <p:nvPr/>
        </p:nvSpPr>
        <p:spPr bwMode="auto">
          <a:xfrm>
            <a:off x="4953000" y="6642100"/>
            <a:ext cx="304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24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105400" y="249238"/>
            <a:ext cx="4648200" cy="438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Boraatii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lolaa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/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daandii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lolaa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/ 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843424"/>
              </p:ext>
            </p:extLst>
          </p:nvPr>
        </p:nvGraphicFramePr>
        <p:xfrm>
          <a:off x="5105400" y="2971800"/>
          <a:ext cx="4495800" cy="104457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2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Oyiruu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irraa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jallisaa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32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Dhiqama</a:t>
                      </a:r>
                      <a:r>
                        <a:rPr lang="it-IT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biyyoo  hirrisaa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3863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midhaanii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138061"/>
              </p:ext>
            </p:extLst>
          </p:nvPr>
        </p:nvGraphicFramePr>
        <p:xfrm>
          <a:off x="5105400" y="4038603"/>
          <a:ext cx="4495800" cy="2418844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034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daree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Baddaa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61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&lt; 50 %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36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Bakkaa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36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kooticha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ala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ta’e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76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Eeyen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36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36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Baay’eedha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08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mukootni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tooraan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dhaabbatan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Gad-</a:t>
                      </a: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aanaa</a:t>
                      </a: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xiqaa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Guddaa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9223" name="Picture 30" descr="pict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838201"/>
            <a:ext cx="33528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76200"/>
            <a:ext cx="4953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Midhaan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kan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bu’uureffatee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kunuunsaa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xaa’ummaa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Midhaan</a:t>
            </a: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dheedhi</a:t>
            </a: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1000" b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wal-keessa</a:t>
            </a:r>
            <a:r>
              <a:rPr lang="en-US" sz="1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facaasuu</a:t>
            </a: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fi  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waggaati</a:t>
            </a: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lafa</a:t>
            </a: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midhaani</a:t>
            </a:r>
            <a:r>
              <a:rPr lang="en-US" sz="1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waljijjiiru</a:t>
            </a:r>
            <a:r>
              <a:rPr lang="en-US" sz="1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479510"/>
              </p:ext>
            </p:extLst>
          </p:nvPr>
        </p:nvGraphicFramePr>
        <p:xfrm>
          <a:off x="228600" y="3232150"/>
          <a:ext cx="4495800" cy="730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Burqaa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gabbisaa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Xaa’ummaa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beeladaa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argamsiisa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174441"/>
              </p:ext>
            </p:extLst>
          </p:nvPr>
        </p:nvGraphicFramePr>
        <p:xfrm>
          <a:off x="228600" y="3962400"/>
          <a:ext cx="4495800" cy="2606633"/>
        </p:xfrm>
        <a:graphic>
          <a:graphicData uri="http://schemas.openxmlformats.org/drawingml/2006/table">
            <a:tbl>
              <a:tblPr/>
              <a:tblGrid>
                <a:gridCol w="2438399"/>
                <a:gridCol w="2057401"/>
              </a:tblGrid>
              <a:tr h="3819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46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&lt; 50%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85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5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63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mijatu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85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Hinbarbaadu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85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Giddu-galeesa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5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7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oomishaa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724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7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8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36" name="Picture 22" descr="pict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48288"/>
            <a:ext cx="3352800" cy="228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7" name="TextBox 20"/>
          <p:cNvSpPr txBox="1">
            <a:spLocks noChangeArrowheads="1"/>
          </p:cNvSpPr>
          <p:nvPr/>
        </p:nvSpPr>
        <p:spPr bwMode="auto">
          <a:xfrm>
            <a:off x="0" y="6629400"/>
            <a:ext cx="304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25</a:t>
            </a:r>
          </a:p>
        </p:txBody>
      </p:sp>
      <p:sp>
        <p:nvSpPr>
          <p:cNvPr id="51238" name="TextBox 21"/>
          <p:cNvSpPr txBox="1">
            <a:spLocks noChangeArrowheads="1"/>
          </p:cNvSpPr>
          <p:nvPr/>
        </p:nvSpPr>
        <p:spPr bwMode="auto">
          <a:xfrm>
            <a:off x="4953000" y="66421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26</a:t>
            </a:r>
          </a:p>
        </p:txBody>
      </p:sp>
      <p:graphicFrame>
        <p:nvGraphicFramePr>
          <p:cNvPr id="26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336949"/>
              </p:ext>
            </p:extLst>
          </p:nvPr>
        </p:nvGraphicFramePr>
        <p:xfrm>
          <a:off x="5257800" y="3092450"/>
          <a:ext cx="4495800" cy="730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Burqaa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gabbisaa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Xa’uummaa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beeladaf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843712"/>
              </p:ext>
            </p:extLst>
          </p:nvPr>
        </p:nvGraphicFramePr>
        <p:xfrm>
          <a:off x="5257800" y="3810000"/>
          <a:ext cx="4495800" cy="2690228"/>
        </p:xfrm>
        <a:graphic>
          <a:graphicData uri="http://schemas.openxmlformats.org/drawingml/2006/table">
            <a:tbl>
              <a:tblPr/>
              <a:tblGrid>
                <a:gridCol w="2743200"/>
                <a:gridCol w="17526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364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&lt; 50%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89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9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47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mijaatu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9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04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galeesa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9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3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oomishaa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018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77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1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69" name="Picture 22" descr="pict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840621"/>
            <a:ext cx="3200400" cy="20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13"/>
          <p:cNvSpPr/>
          <p:nvPr/>
        </p:nvSpPr>
        <p:spPr>
          <a:xfrm>
            <a:off x="5105400" y="163513"/>
            <a:ext cx="46482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Foyya’aa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callaa_guddiistu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biyyoo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(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Xa’oo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4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uummamaa</a:t>
            </a:r>
            <a:r>
              <a:rPr lang="en-US" sz="1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fi 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nam-tolchee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) 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3250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3253" name="Rectangle 20"/>
          <p:cNvSpPr>
            <a:spLocks noChangeArrowheads="1"/>
          </p:cNvSpPr>
          <p:nvPr/>
        </p:nvSpPr>
        <p:spPr bwMode="auto">
          <a:xfrm>
            <a:off x="5143500" y="152400"/>
            <a:ext cx="4495800" cy="4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Biqiltuu</a:t>
            </a:r>
            <a:r>
              <a:rPr lang="en-US" sz="28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Maangoo</a:t>
            </a:r>
            <a:endParaRPr lang="en-US" sz="28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060928"/>
              </p:ext>
            </p:extLst>
          </p:nvPr>
        </p:nvGraphicFramePr>
        <p:xfrm>
          <a:off x="5181600" y="2743200"/>
          <a:ext cx="4495800" cy="8191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Buurqaa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gabbisaa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Loolaa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ittisaa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597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Madaa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galii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fi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nama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ta’a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536011"/>
              </p:ext>
            </p:extLst>
          </p:nvPr>
        </p:nvGraphicFramePr>
        <p:xfrm>
          <a:off x="5181600" y="3505201"/>
          <a:ext cx="4495800" cy="2827434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381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Meetraa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500-1500ti</a:t>
                      </a: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58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37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1400mm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37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bishan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xuxxatuu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64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Mijaatuu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70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2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barbaada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30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galeessa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37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galeessa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64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oomishuu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37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2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69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53284" name="Rectangle 21"/>
          <p:cNvSpPr>
            <a:spLocks noChangeArrowheads="1"/>
          </p:cNvSpPr>
          <p:nvPr/>
        </p:nvSpPr>
        <p:spPr bwMode="auto">
          <a:xfrm>
            <a:off x="571500" y="163513"/>
            <a:ext cx="4152900" cy="4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>
                <a:solidFill>
                  <a:srgbClr val="006600"/>
                </a:solidFill>
                <a:latin typeface="Calibri" pitchFamily="34" charset="0"/>
              </a:rPr>
              <a:t>Bosona</a:t>
            </a:r>
            <a:r>
              <a:rPr lang="en-US" sz="2800" b="1" dirty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nam-tolchee</a:t>
            </a:r>
            <a:endParaRPr lang="en-US" sz="28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482515"/>
              </p:ext>
            </p:extLst>
          </p:nvPr>
        </p:nvGraphicFramePr>
        <p:xfrm>
          <a:off x="152400" y="2590800"/>
          <a:ext cx="4724400" cy="971822"/>
        </p:xfrm>
        <a:graphic>
          <a:graphicData uri="http://schemas.openxmlformats.org/drawingml/2006/table">
            <a:tbl>
              <a:tblPr/>
              <a:tblGrid>
                <a:gridCol w="2286000"/>
                <a:gridCol w="2438400"/>
              </a:tblGrid>
              <a:tr h="2724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Burqaa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gabbisaa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724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uummamaa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Loolaa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ittisaa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427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Xaawwulaa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muduraa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fi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beeladaa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ne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kenna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08180"/>
              </p:ext>
            </p:extLst>
          </p:nvPr>
        </p:nvGraphicFramePr>
        <p:xfrm>
          <a:off x="152400" y="3581400"/>
          <a:ext cx="4724400" cy="2723100"/>
        </p:xfrm>
        <a:graphic>
          <a:graphicData uri="http://schemas.openxmlformats.org/drawingml/2006/table">
            <a:tbl>
              <a:tblPr/>
              <a:tblGrid>
                <a:gridCol w="2362200"/>
                <a:gridCol w="2362200"/>
              </a:tblGrid>
              <a:tr h="2074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540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98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irratti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hundaa’a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98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irratti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hundaa’a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23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mijata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3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97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Giddugaleessan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378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Giddugaleessan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1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314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mukoota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fayidaa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qbu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08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53315" name="Picture 16" descr="pict3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86699"/>
            <a:ext cx="3505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16" name="Picture 17" descr="pict3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09600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317" name="TextBox 22"/>
          <p:cNvSpPr txBox="1">
            <a:spLocks noChangeArrowheads="1"/>
          </p:cNvSpPr>
          <p:nvPr/>
        </p:nvSpPr>
        <p:spPr bwMode="auto">
          <a:xfrm>
            <a:off x="0" y="66294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27</a:t>
            </a:r>
          </a:p>
        </p:txBody>
      </p:sp>
      <p:sp>
        <p:nvSpPr>
          <p:cNvPr id="53318" name="TextBox 23"/>
          <p:cNvSpPr txBox="1">
            <a:spLocks noChangeArrowheads="1"/>
          </p:cNvSpPr>
          <p:nvPr/>
        </p:nvSpPr>
        <p:spPr bwMode="auto">
          <a:xfrm>
            <a:off x="4953000" y="66421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28</a:t>
            </a:r>
          </a:p>
        </p:txBody>
      </p:sp>
      <p:sp>
        <p:nvSpPr>
          <p:cNvPr id="53319" name="TextBox 27"/>
          <p:cNvSpPr txBox="1">
            <a:spLocks noChangeArrowheads="1"/>
          </p:cNvSpPr>
          <p:nvPr/>
        </p:nvSpPr>
        <p:spPr bwMode="auto">
          <a:xfrm>
            <a:off x="41910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53320" name="TextBox 28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529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55301" name="Rectangle 20"/>
          <p:cNvSpPr>
            <a:spLocks noChangeArrowheads="1"/>
          </p:cNvSpPr>
          <p:nvPr/>
        </p:nvSpPr>
        <p:spPr bwMode="auto">
          <a:xfrm>
            <a:off x="5410200" y="273050"/>
            <a:ext cx="42672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Herringbones/</a:t>
            </a:r>
            <a:r>
              <a:rPr lang="en-US" sz="1600" b="1" dirty="0" err="1" smtClean="0">
                <a:solidFill>
                  <a:srgbClr val="006600"/>
                </a:solidFill>
                <a:latin typeface="Calibri" pitchFamily="34" charset="0"/>
              </a:rPr>
              <a:t>Daagaa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  <a:latin typeface="Calibri" pitchFamily="34" charset="0"/>
              </a:rPr>
              <a:t>gartokkee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  <a:latin typeface="Calibri" pitchFamily="34" charset="0"/>
              </a:rPr>
              <a:t>durii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/</a:t>
            </a:r>
            <a:endParaRPr lang="en-US" sz="16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928296"/>
              </p:ext>
            </p:extLst>
          </p:nvPr>
        </p:nvGraphicFramePr>
        <p:xfrm>
          <a:off x="5029200" y="2743200"/>
          <a:ext cx="4495800" cy="860233"/>
        </p:xfrm>
        <a:graphic>
          <a:graphicData uri="http://schemas.openxmlformats.org/drawingml/2006/table">
            <a:tbl>
              <a:tblPr/>
              <a:tblGrid>
                <a:gridCol w="2209800"/>
                <a:gridCol w="22860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keessatti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jiruut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mukootaf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kuusaa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borqa’a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fooyeessa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beelada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qoraaniif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fayada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73676"/>
              </p:ext>
            </p:extLst>
          </p:nvPr>
        </p:nvGraphicFramePr>
        <p:xfrm>
          <a:off x="5029200" y="3453089"/>
          <a:ext cx="4495800" cy="3256836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193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808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&lt;5%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93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900mm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5433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galessa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Kotichaa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hintanee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dhakalee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ta’a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756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borqa’aa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irratti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duwwaa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hojjetama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968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Hinbarbaachisuu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20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933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756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qabu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93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322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8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sp>
        <p:nvSpPr>
          <p:cNvPr id="55332" name="Rectangle 21"/>
          <p:cNvSpPr>
            <a:spLocks noChangeArrowheads="1"/>
          </p:cNvSpPr>
          <p:nvPr/>
        </p:nvSpPr>
        <p:spPr bwMode="auto">
          <a:xfrm>
            <a:off x="571500" y="196850"/>
            <a:ext cx="41529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6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Golba</a:t>
            </a:r>
            <a:r>
              <a:rPr lang="en-US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bool’oo</a:t>
            </a:r>
            <a:r>
              <a:rPr lang="en-US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nyaaraa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466303"/>
              </p:ext>
            </p:extLst>
          </p:nvPr>
        </p:nvGraphicFramePr>
        <p:xfrm>
          <a:off x="152400" y="2743200"/>
          <a:ext cx="4495800" cy="8191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bu’eeti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mukaaf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tursiisuu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Loolaaa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to’aachuuf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597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Qileensa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foyyesuu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galii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maddisiisuu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833510"/>
              </p:ext>
            </p:extLst>
          </p:nvPr>
        </p:nvGraphicFramePr>
        <p:xfrm>
          <a:off x="152400" y="3453183"/>
          <a:ext cx="4495800" cy="3133927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679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4148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&lt; 1400mm,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1400 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oli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ka’insaa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&lt;1500mm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3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Kooticha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hintaane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gad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fagaatee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704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borqa’aa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irratti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duwwaa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hojjetama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3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638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barbaada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551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995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qabu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0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40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762000"/>
            <a:ext cx="3048000" cy="180181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</p:pic>
      <p:pic>
        <p:nvPicPr>
          <p:cNvPr id="55364" name="Picture 17" descr="2006_0708Image00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762000"/>
            <a:ext cx="3352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65" name="TextBox 22"/>
          <p:cNvSpPr txBox="1">
            <a:spLocks noChangeArrowheads="1"/>
          </p:cNvSpPr>
          <p:nvPr/>
        </p:nvSpPr>
        <p:spPr bwMode="auto">
          <a:xfrm>
            <a:off x="0" y="66294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29</a:t>
            </a:r>
          </a:p>
        </p:txBody>
      </p:sp>
      <p:sp>
        <p:nvSpPr>
          <p:cNvPr id="55366" name="TextBox 23"/>
          <p:cNvSpPr txBox="1">
            <a:spLocks noChangeArrowheads="1"/>
          </p:cNvSpPr>
          <p:nvPr/>
        </p:nvSpPr>
        <p:spPr bwMode="auto">
          <a:xfrm>
            <a:off x="4953000" y="6642100"/>
            <a:ext cx="457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7346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7349" name="Rectangle 21"/>
          <p:cNvSpPr>
            <a:spLocks noChangeArrowheads="1"/>
          </p:cNvSpPr>
          <p:nvPr/>
        </p:nvSpPr>
        <p:spPr bwMode="auto">
          <a:xfrm>
            <a:off x="457200" y="0"/>
            <a:ext cx="43053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Daangaa</a:t>
            </a:r>
            <a:r>
              <a:rPr lang="en-US" sz="2800" b="1" dirty="0" smtClean="0">
                <a:solidFill>
                  <a:srgbClr val="006600"/>
                </a:solidFill>
                <a:latin typeface="Calibri" pitchFamily="34" charset="0"/>
              </a:rPr>
              <a:t>/</a:t>
            </a: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roga</a:t>
            </a:r>
            <a:r>
              <a:rPr lang="en-US" sz="28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lafa</a:t>
            </a:r>
            <a:r>
              <a:rPr lang="en-US" sz="28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irra</a:t>
            </a:r>
            <a:r>
              <a:rPr lang="en-US" sz="28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Calibri" pitchFamily="34" charset="0"/>
              </a:rPr>
              <a:t>muka</a:t>
            </a:r>
            <a:r>
              <a:rPr lang="en-US" sz="28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Calibri" pitchFamily="34" charset="0"/>
              </a:rPr>
              <a:t>dhaabuu</a:t>
            </a:r>
            <a:endParaRPr lang="en-US" sz="28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12348"/>
              </p:ext>
            </p:extLst>
          </p:nvPr>
        </p:nvGraphicFramePr>
        <p:xfrm>
          <a:off x="152400" y="2895600"/>
          <a:ext cx="4495800" cy="97182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820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Buurqa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gabbisuuf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Loolaaa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ittisaa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597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beeladaa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mudaraa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qoraan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saanqaa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kennaa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738480"/>
              </p:ext>
            </p:extLst>
          </p:nvPr>
        </p:nvGraphicFramePr>
        <p:xfrm>
          <a:off x="152400" y="3886199"/>
          <a:ext cx="4495800" cy="2569668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108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701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08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irratti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hunda’a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08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mukaa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irraatti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hunda’a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78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mijaata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08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703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58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4105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fayidaa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qabu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08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093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87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57380" name="Picture 27" descr="pict3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3581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81" name="Rectangle 16"/>
          <p:cNvSpPr>
            <a:spLocks noChangeArrowheads="1"/>
          </p:cNvSpPr>
          <p:nvPr/>
        </p:nvSpPr>
        <p:spPr bwMode="auto">
          <a:xfrm>
            <a:off x="5257800" y="228600"/>
            <a:ext cx="4152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Bo’oo</a:t>
            </a:r>
            <a:r>
              <a:rPr lang="en-US" sz="2000" b="1" dirty="0" smtClean="0">
                <a:solidFill>
                  <a:srgbClr val="006600"/>
                </a:solidFill>
                <a:latin typeface="Calibri" pitchFamily="34" charset="0"/>
              </a:rPr>
              <a:t>/</a:t>
            </a:r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maagada</a:t>
            </a:r>
            <a:r>
              <a:rPr lang="en-US" sz="2000" b="1" dirty="0" smtClean="0">
                <a:solidFill>
                  <a:srgbClr val="006600"/>
                </a:solidFill>
                <a:latin typeface="Calibri" pitchFamily="34" charset="0"/>
              </a:rPr>
              <a:t>/ </a:t>
            </a:r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bishan</a:t>
            </a:r>
            <a:r>
              <a:rPr lang="en-US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qabatuu</a:t>
            </a:r>
            <a:r>
              <a:rPr lang="en-US" sz="2000" b="1" dirty="0" smtClean="0">
                <a:solidFill>
                  <a:srgbClr val="006600"/>
                </a:solidFill>
                <a:latin typeface="Calibri" pitchFamily="34" charset="0"/>
              </a:rPr>
              <a:t> fi </a:t>
            </a:r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boollawwan</a:t>
            </a:r>
            <a:r>
              <a:rPr lang="en-US" sz="2000" b="1" dirty="0" smtClean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xixiiqqaa</a:t>
            </a:r>
            <a:r>
              <a:rPr lang="en-US" sz="2000" b="1" dirty="0" smtClean="0">
                <a:solidFill>
                  <a:srgbClr val="006600"/>
                </a:solidFill>
                <a:latin typeface="Calibri" pitchFamily="34" charset="0"/>
              </a:rPr>
              <a:t>/</a:t>
            </a:r>
            <a:r>
              <a:rPr lang="en-US" sz="2000" b="1" dirty="0" err="1" smtClean="0">
                <a:solidFill>
                  <a:srgbClr val="006600"/>
                </a:solidFill>
                <a:latin typeface="Calibri" pitchFamily="34" charset="0"/>
              </a:rPr>
              <a:t>foyya’oo</a:t>
            </a:r>
            <a:endParaRPr lang="en-US" sz="20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014857"/>
              </p:ext>
            </p:extLst>
          </p:nvPr>
        </p:nvGraphicFramePr>
        <p:xfrm>
          <a:off x="5105400" y="2743201"/>
          <a:ext cx="4447162" cy="924528"/>
        </p:xfrm>
        <a:graphic>
          <a:graphicData uri="http://schemas.openxmlformats.org/drawingml/2006/table">
            <a:tbl>
              <a:tblPr/>
              <a:tblGrid>
                <a:gridCol w="2286000"/>
                <a:gridCol w="2161162"/>
              </a:tblGrid>
              <a:tr h="271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Mukaaf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kuusuun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gargaara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931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borqatee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bayyanachiisaa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499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Socio-economic purpose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95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Oomishtummaa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afa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naannoolee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gara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jiraaniti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fayyadama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.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308731"/>
              </p:ext>
            </p:extLst>
          </p:nvPr>
        </p:nvGraphicFramePr>
        <p:xfrm>
          <a:off x="5110871" y="3657601"/>
          <a:ext cx="4446757" cy="2865209"/>
        </p:xfrm>
        <a:graphic>
          <a:graphicData uri="http://schemas.openxmlformats.org/drawingml/2006/table">
            <a:tbl>
              <a:tblPr/>
              <a:tblGrid>
                <a:gridCol w="2436779"/>
                <a:gridCol w="2009978"/>
              </a:tblGrid>
              <a:tr h="1523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71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Calibri"/>
                          <a:ea typeface="Calibri"/>
                          <a:cs typeface="Times New Roman"/>
                        </a:rPr>
                        <a:t>&lt;35%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98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&lt;900mm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3327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Kotiichaaf</a:t>
                      </a:r>
                      <a:r>
                        <a:rPr lang="en-US" sz="12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gubbaaf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 (shallow) </a:t>
                      </a:r>
                      <a:r>
                        <a:rPr lang="en-US" sz="12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hinta’u</a:t>
                      </a:r>
                      <a:r>
                        <a:rPr lang="en-US" sz="1200" baseline="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03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Isaaf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duwwaa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ta’a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598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2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03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Baayyee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03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3189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Eyyeen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fayidaa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qabeesaa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ta’eef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035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124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57412" name="Picture 2" descr="Trench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990601"/>
            <a:ext cx="19002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413" name="Picture 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" t="3448" r="1360"/>
          <a:stretch>
            <a:fillRect/>
          </a:stretch>
        </p:blipFill>
        <p:spPr bwMode="auto">
          <a:xfrm>
            <a:off x="7162800" y="990601"/>
            <a:ext cx="2209800" cy="16002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414" name="TextBox 25"/>
          <p:cNvSpPr txBox="1">
            <a:spLocks noChangeArrowheads="1"/>
          </p:cNvSpPr>
          <p:nvPr/>
        </p:nvSpPr>
        <p:spPr bwMode="auto">
          <a:xfrm>
            <a:off x="41910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57415" name="TextBox 29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57416" name="TextBox 30"/>
          <p:cNvSpPr txBox="1">
            <a:spLocks noChangeArrowheads="1"/>
          </p:cNvSpPr>
          <p:nvPr/>
        </p:nvSpPr>
        <p:spPr bwMode="auto">
          <a:xfrm>
            <a:off x="0" y="66294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31</a:t>
            </a:r>
          </a:p>
        </p:txBody>
      </p:sp>
      <p:sp>
        <p:nvSpPr>
          <p:cNvPr id="57417" name="TextBox 31"/>
          <p:cNvSpPr txBox="1">
            <a:spLocks noChangeArrowheads="1"/>
          </p:cNvSpPr>
          <p:nvPr/>
        </p:nvSpPr>
        <p:spPr bwMode="auto">
          <a:xfrm>
            <a:off x="4953000" y="6642100"/>
            <a:ext cx="457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kumimoji="0" lang="en-US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457200" y="171018"/>
            <a:ext cx="43053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Biqiltuu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Poomii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Apillii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en-US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703223"/>
              </p:ext>
            </p:extLst>
          </p:nvPr>
        </p:nvGraphicFramePr>
        <p:xfrm>
          <a:off x="152400" y="3048000"/>
          <a:ext cx="4495800" cy="72961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Burqaa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cimissaa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gabbisaa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Dhiqamaa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hirissa</a:t>
                      </a:r>
                      <a:endParaRPr lang="en-US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fi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maddaa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galiiti</a:t>
                      </a:r>
                      <a:endParaRPr lang="en-US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244488"/>
              </p:ext>
            </p:extLst>
          </p:nvPr>
        </p:nvGraphicFramePr>
        <p:xfrm>
          <a:off x="152400" y="3787176"/>
          <a:ext cx="4495800" cy="2751363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3276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baddaa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ji’a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1ff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ho’insaa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&lt;14 ºc)</a:t>
                      </a:r>
                      <a:endParaRPr lang="en-US" sz="11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75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1000 -1500 mm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73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bishan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sirriti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gad_dabarsuu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1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gahaa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qabatuu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mijaatu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Guddaa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2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Gidduu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galeessa</a:t>
                      </a:r>
                      <a:endParaRPr lang="en-US" sz="10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388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Gidduu</a:t>
                      </a:r>
                      <a:r>
                        <a:rPr lang="en-US" sz="1000" dirty="0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Power Geez Unicode1" pitchFamily="2" charset="0"/>
                          <a:ea typeface="Calibri"/>
                          <a:cs typeface="Times New Roman"/>
                        </a:rPr>
                        <a:t>galeessa</a:t>
                      </a:r>
                      <a:endParaRPr lang="en-US" sz="1000" dirty="0"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5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oomishuu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1882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Bayy'ee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100" dirty="0">
                        <a:solidFill>
                          <a:schemeClr val="tx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22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Power Geez Unicode1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Power Geez Unicode1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28" name="Picture 27" descr="pict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762000"/>
            <a:ext cx="2743200" cy="20574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6629400"/>
            <a:ext cx="30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53000" y="6642556"/>
            <a:ext cx="381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34</a:t>
            </a:r>
            <a:endParaRPr lang="en-US" sz="800" dirty="0"/>
          </a:p>
        </p:txBody>
      </p:sp>
      <p:sp>
        <p:nvSpPr>
          <p:cNvPr id="24" name="Rectangle 23"/>
          <p:cNvSpPr/>
          <p:nvPr/>
        </p:nvSpPr>
        <p:spPr>
          <a:xfrm>
            <a:off x="5410200" y="76200"/>
            <a:ext cx="4152900" cy="446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Golba</a:t>
            </a: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bool’oo</a:t>
            </a: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xixiqqoo</a:t>
            </a:r>
            <a:endParaRPr lang="en-US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39205"/>
              </p:ext>
            </p:extLst>
          </p:nvPr>
        </p:nvGraphicFramePr>
        <p:xfrm>
          <a:off x="5179595" y="2479907"/>
          <a:ext cx="4495800" cy="907549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4021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bakka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jiruut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mukootaf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kuusaa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2021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borqa’a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fooyeessa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  <a:tr h="3032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beeladaf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fayyada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340360"/>
              </p:ext>
            </p:extLst>
          </p:nvPr>
        </p:nvGraphicFramePr>
        <p:xfrm>
          <a:off x="5181600" y="3429000"/>
          <a:ext cx="4495800" cy="2995397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210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baddadaree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0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&lt; 15% </a:t>
                      </a: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335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&gt;900 mm and if altitude &gt;1500 m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4098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Kooticha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taanee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of-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keessa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dabarsuu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danda’u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4098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borqiif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bayyanachiisuuf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gargaaraa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491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barbachisu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0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barbaachisaa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306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4098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Eyyee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yoo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muka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fayida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baay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;’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ee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qabu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ta’e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  <a:tr h="210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+mn-lt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AE7"/>
                    </a:solidFill>
                  </a:tcPr>
                </a:tc>
              </a:tr>
              <a:tr h="2105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Xiqqaa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00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30" descr="Forestry"/>
          <p:cNvPicPr/>
          <p:nvPr/>
        </p:nvPicPr>
        <p:blipFill>
          <a:blip r:embed="rId4" cstate="print"/>
          <a:srcRect l="54306" t="36555" r="10898" b="36917"/>
          <a:stretch>
            <a:fillRect/>
          </a:stretch>
        </p:blipFill>
        <p:spPr bwMode="auto">
          <a:xfrm>
            <a:off x="6324600" y="609600"/>
            <a:ext cx="2514600" cy="17526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41910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9067800" y="6642556"/>
            <a:ext cx="838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2.2012</a:t>
            </a:r>
            <a:endParaRPr lang="en-US" sz="8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3657600" cy="218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1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1442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61445" name="Rectangle 22"/>
          <p:cNvSpPr>
            <a:spLocks noChangeArrowheads="1"/>
          </p:cNvSpPr>
          <p:nvPr/>
        </p:nvSpPr>
        <p:spPr bwMode="auto">
          <a:xfrm>
            <a:off x="5029200" y="76200"/>
            <a:ext cx="4648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0000"/>
                </a:solidFill>
                <a:latin typeface="Calibri" pitchFamily="34" charset="0"/>
              </a:rPr>
              <a:t>Lafa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Calibri" pitchFamily="34" charset="0"/>
              </a:rPr>
              <a:t>margaa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Calibri" pitchFamily="34" charset="0"/>
              </a:rPr>
              <a:t>irraati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Calibri" pitchFamily="34" charset="0"/>
              </a:rPr>
              <a:t>margaa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Calibri" pitchFamily="34" charset="0"/>
              </a:rPr>
              <a:t>dabalataan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libri" pitchFamily="34" charset="0"/>
              </a:rPr>
              <a:t>facaasu</a:t>
            </a:r>
            <a:r>
              <a:rPr lang="en-US" sz="20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040352"/>
              </p:ext>
            </p:extLst>
          </p:nvPr>
        </p:nvGraphicFramePr>
        <p:xfrm>
          <a:off x="5257800" y="3142035"/>
          <a:ext cx="4267200" cy="864816"/>
        </p:xfrm>
        <a:graphic>
          <a:graphicData uri="http://schemas.openxmlformats.org/drawingml/2006/table">
            <a:tbl>
              <a:tblPr/>
              <a:tblGrid>
                <a:gridCol w="2057400"/>
                <a:gridCol w="2209800"/>
              </a:tblGrid>
              <a:tr h="3646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jala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gabbisaa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it-IT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margaa ni gabbisa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Qulqullina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nyaata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beeladaa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004338"/>
              </p:ext>
            </p:extLst>
          </p:nvPr>
        </p:nvGraphicFramePr>
        <p:xfrm>
          <a:off x="5257800" y="4038600"/>
          <a:ext cx="4267200" cy="2476330"/>
        </p:xfrm>
        <a:graphic>
          <a:graphicData uri="http://schemas.openxmlformats.org/drawingml/2006/table">
            <a:tbl>
              <a:tblPr/>
              <a:tblGrid>
                <a:gridCol w="2362200"/>
                <a:gridCol w="1905000"/>
              </a:tblGrid>
              <a:tr h="2250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600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50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250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7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Eyye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mijata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198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barbaachisuu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50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321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1974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Eyyee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maddisiisaa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250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Giddu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galeessa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250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galeessa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61476" name="Picture 27" descr="D:\Ilri\CPWF_Data\Dsc008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7620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669433"/>
              </p:ext>
            </p:extLst>
          </p:nvPr>
        </p:nvGraphicFramePr>
        <p:xfrm>
          <a:off x="228600" y="3124200"/>
          <a:ext cx="4495800" cy="730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fayyadama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bishaanii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Bu’aa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horii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irraa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argamuu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20778"/>
              </p:ext>
            </p:extLst>
          </p:nvPr>
        </p:nvGraphicFramePr>
        <p:xfrm>
          <a:off x="228600" y="3886200"/>
          <a:ext cx="4495800" cy="2662124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23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585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3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3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6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mijatu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70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barbaachisaa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?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30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galeesadha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24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Baay’eedha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40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ilaalatu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23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55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07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1507" name="Rectangle 30"/>
          <p:cNvSpPr>
            <a:spLocks noChangeArrowheads="1"/>
          </p:cNvSpPr>
          <p:nvPr/>
        </p:nvSpPr>
        <p:spPr bwMode="auto">
          <a:xfrm>
            <a:off x="0" y="76200"/>
            <a:ext cx="4953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Horii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diiqalaa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horsiisuu</a:t>
            </a:r>
            <a:endParaRPr 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609600"/>
            <a:ext cx="38354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9" name="TextBox 32"/>
          <p:cNvSpPr txBox="1">
            <a:spLocks noChangeArrowheads="1"/>
          </p:cNvSpPr>
          <p:nvPr/>
        </p:nvSpPr>
        <p:spPr bwMode="auto">
          <a:xfrm>
            <a:off x="41910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61510" name="TextBox 33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61511" name="TextBox 34"/>
          <p:cNvSpPr txBox="1">
            <a:spLocks noChangeArrowheads="1"/>
          </p:cNvSpPr>
          <p:nvPr/>
        </p:nvSpPr>
        <p:spPr bwMode="auto">
          <a:xfrm>
            <a:off x="0" y="66294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35</a:t>
            </a:r>
          </a:p>
        </p:txBody>
      </p:sp>
      <p:sp>
        <p:nvSpPr>
          <p:cNvPr id="61512" name="TextBox 35"/>
          <p:cNvSpPr txBox="1">
            <a:spLocks noChangeArrowheads="1"/>
          </p:cNvSpPr>
          <p:nvPr/>
        </p:nvSpPr>
        <p:spPr bwMode="auto">
          <a:xfrm>
            <a:off x="4953000" y="6642100"/>
            <a:ext cx="457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3490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63493" name="Rectangle 13"/>
          <p:cNvSpPr>
            <a:spLocks noChangeArrowheads="1"/>
          </p:cNvSpPr>
          <p:nvPr/>
        </p:nvSpPr>
        <p:spPr bwMode="auto">
          <a:xfrm>
            <a:off x="5105400" y="228600"/>
            <a:ext cx="46482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>
                <a:solidFill>
                  <a:srgbClr val="000000"/>
                </a:solidFill>
                <a:latin typeface="Calibri" pitchFamily="34" charset="0"/>
              </a:rPr>
              <a:t>Sochii</a:t>
            </a:r>
            <a:r>
              <a:rPr lang="en-US" sz="2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4" charset="0"/>
              </a:rPr>
              <a:t>beeladoota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4" charset="0"/>
              </a:rPr>
              <a:t>hirrisuu</a:t>
            </a:r>
            <a:r>
              <a:rPr lang="en-US" sz="2800" b="1" dirty="0" smtClean="0">
                <a:solidFill>
                  <a:srgbClr val="000000"/>
                </a:solidFill>
                <a:latin typeface="Calibri" pitchFamily="34" charset="0"/>
              </a:rPr>
              <a:t> / </a:t>
            </a:r>
            <a:r>
              <a:rPr lang="en-US" sz="2800" b="1" dirty="0" err="1" smtClean="0">
                <a:solidFill>
                  <a:srgbClr val="000000"/>
                </a:solidFill>
                <a:latin typeface="Calibri" pitchFamily="34" charset="0"/>
              </a:rPr>
              <a:t>qooqqobuu</a:t>
            </a:r>
            <a:endParaRPr lang="en-US" sz="28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186763"/>
              </p:ext>
            </p:extLst>
          </p:nvPr>
        </p:nvGraphicFramePr>
        <p:xfrm>
          <a:off x="5257800" y="2846387"/>
          <a:ext cx="4267200" cy="1165225"/>
        </p:xfrm>
        <a:graphic>
          <a:graphicData uri="http://schemas.openxmlformats.org/drawingml/2006/table">
            <a:tbl>
              <a:tblPr/>
              <a:tblGrid>
                <a:gridCol w="2286000"/>
                <a:gridCol w="1981200"/>
              </a:tblGrid>
              <a:tr h="4879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Gadseensa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ishaani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115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dheedichaa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fooyyeessa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657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691937"/>
              </p:ext>
            </p:extLst>
          </p:nvPr>
        </p:nvGraphicFramePr>
        <p:xfrm>
          <a:off x="5257800" y="4038600"/>
          <a:ext cx="4267200" cy="2482277"/>
        </p:xfrm>
        <a:graphic>
          <a:graphicData uri="http://schemas.openxmlformats.org/drawingml/2006/table">
            <a:tbl>
              <a:tblPr/>
              <a:tblGrid>
                <a:gridCol w="2514600"/>
                <a:gridCol w="1752600"/>
              </a:tblGrid>
              <a:tr h="2380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11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191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1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1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11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80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-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11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380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11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515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mijaata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2070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Xiqaadha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80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1846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073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oomishaa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  <a:tr h="1648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1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7E7"/>
                    </a:solidFill>
                  </a:tcPr>
                </a:tc>
              </a:tr>
              <a:tr h="2380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Guddaa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69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63524" name="Picture 21" descr="pict31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90600"/>
            <a:ext cx="3505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525" name="TextBox 17"/>
          <p:cNvSpPr txBox="1">
            <a:spLocks noChangeArrowheads="1"/>
          </p:cNvSpPr>
          <p:nvPr/>
        </p:nvSpPr>
        <p:spPr bwMode="auto">
          <a:xfrm>
            <a:off x="41910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63526" name="TextBox 22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63527" name="TextBox 26"/>
          <p:cNvSpPr txBox="1">
            <a:spLocks noChangeArrowheads="1"/>
          </p:cNvSpPr>
          <p:nvPr/>
        </p:nvSpPr>
        <p:spPr bwMode="auto">
          <a:xfrm>
            <a:off x="4953000" y="66421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38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083968"/>
              </p:ext>
            </p:extLst>
          </p:nvPr>
        </p:nvGraphicFramePr>
        <p:xfrm>
          <a:off x="228600" y="2895600"/>
          <a:ext cx="4495800" cy="838201"/>
        </p:xfrm>
        <a:graphic>
          <a:graphicData uri="http://schemas.openxmlformats.org/drawingml/2006/table">
            <a:tbl>
              <a:tblPr/>
              <a:tblGrid>
                <a:gridCol w="2209800"/>
                <a:gridCol w="2286000"/>
              </a:tblGrid>
              <a:tr h="2640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Gadseensa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</a:t>
                      </a: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ishaani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dabalaa</a:t>
                      </a:r>
                      <a:endParaRPr lang="en-US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40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Loolaaa</a:t>
                      </a: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hirrisaa</a:t>
                      </a:r>
                      <a:endParaRPr lang="en-US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00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Qulqullina</a:t>
                      </a: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</a:t>
                      </a:r>
                      <a:endParaRPr lang="en-US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392952"/>
              </p:ext>
            </p:extLst>
          </p:nvPr>
        </p:nvGraphicFramePr>
        <p:xfrm>
          <a:off x="228600" y="3733800"/>
          <a:ext cx="4495800" cy="2872773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506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kam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ta’a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garuu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irraacalaa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borqaa’aaf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tola</a:t>
                      </a:r>
                      <a:endParaRPr lang="en-US" sz="12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Hunda</a:t>
                      </a:r>
                      <a:r>
                        <a:rPr lang="en-US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endParaRPr lang="en-US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1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Bakka</a:t>
                      </a: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hunda</a:t>
                      </a:r>
                      <a:r>
                        <a:rPr lang="en-US" sz="12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2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en-US" sz="1200" dirty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kamiiyuu</a:t>
                      </a:r>
                      <a:r>
                        <a:rPr lang="en-US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ta’a</a:t>
                      </a:r>
                      <a:endParaRPr lang="en-US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1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Eyyen</a:t>
                      </a: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mijataa</a:t>
                      </a:r>
                      <a:endParaRPr lang="en-US" sz="1200" dirty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Baay’ee</a:t>
                      </a:r>
                      <a:r>
                        <a:rPr lang="en-US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endParaRPr lang="en-US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992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Xiqqoo</a:t>
                      </a:r>
                      <a:r>
                        <a:rPr lang="en-US" sz="12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</a:t>
                      </a:r>
                      <a:endParaRPr lang="en-US" sz="1200" dirty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1071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Xiqqaadha</a:t>
                      </a:r>
                      <a:endParaRPr lang="en-US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542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Eeyyen</a:t>
                      </a: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endParaRPr lang="en-US" sz="1200" dirty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Giddu</a:t>
                      </a:r>
                      <a:r>
                        <a:rPr lang="en-US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galeessa</a:t>
                      </a:r>
                      <a:endParaRPr lang="en-US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  <a:alpha val="35000"/>
                      </a:schemeClr>
                    </a:solidFill>
                  </a:tcPr>
                </a:tc>
              </a:tr>
              <a:tr h="273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Guddaa</a:t>
                      </a:r>
                      <a:r>
                        <a:rPr lang="en-US" sz="1200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</a:t>
                      </a:r>
                      <a:endParaRPr lang="en-US" sz="1200" dirty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3558" name="Rectangle 29"/>
          <p:cNvSpPr>
            <a:spLocks noChangeArrowheads="1"/>
          </p:cNvSpPr>
          <p:nvPr/>
        </p:nvSpPr>
        <p:spPr bwMode="auto">
          <a:xfrm>
            <a:off x="76200" y="304800"/>
            <a:ext cx="47244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 smtClean="0">
                <a:latin typeface="Calibri" pitchFamily="34" charset="0"/>
              </a:rPr>
              <a:t>Naannoo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</a:rPr>
              <a:t>seensaaf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</a:rPr>
              <a:t>dhorkuu</a:t>
            </a:r>
            <a:r>
              <a:rPr lang="en-US" sz="2400" b="1" dirty="0" smtClean="0">
                <a:latin typeface="Calibri" pitchFamily="34" charset="0"/>
              </a:rPr>
              <a:t> fi </a:t>
            </a:r>
            <a:r>
              <a:rPr lang="en-US" sz="2400" b="1" dirty="0" err="1" smtClean="0">
                <a:latin typeface="Calibri" pitchFamily="34" charset="0"/>
              </a:rPr>
              <a:t>biqiltoota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</a:rPr>
              <a:t>dhaabutiin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</a:rPr>
              <a:t>guutu</a:t>
            </a:r>
            <a:endParaRPr lang="en-US" sz="2400" b="1" dirty="0">
              <a:latin typeface="Calibri" pitchFamily="34" charset="0"/>
            </a:endParaRPr>
          </a:p>
        </p:txBody>
      </p:sp>
      <p:pic>
        <p:nvPicPr>
          <p:cNvPr id="63559" name="Picture 30" descr="G:\BDworkshop 2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3581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28675" name="Rectangle 12"/>
          <p:cNvSpPr>
            <a:spLocks noChangeArrowheads="1"/>
          </p:cNvSpPr>
          <p:nvPr/>
        </p:nvSpPr>
        <p:spPr bwMode="auto">
          <a:xfrm>
            <a:off x="495300" y="120650"/>
            <a:ext cx="3810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 smtClean="0">
                <a:solidFill>
                  <a:srgbClr val="CC6600"/>
                </a:solidFill>
                <a:latin typeface="Calibri" pitchFamily="34" charset="0"/>
              </a:rPr>
              <a:t>Daagaa</a:t>
            </a:r>
            <a:r>
              <a:rPr lang="en-US" sz="2400" b="1" dirty="0" smtClean="0">
                <a:solidFill>
                  <a:srgbClr val="CC6600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CC6600"/>
                </a:solidFill>
                <a:latin typeface="Calibri" pitchFamily="34" charset="0"/>
              </a:rPr>
              <a:t>Minjaala</a:t>
            </a:r>
            <a:r>
              <a:rPr lang="en-US" sz="2400" b="1" dirty="0" smtClean="0">
                <a:solidFill>
                  <a:srgbClr val="CC6600"/>
                </a:solidFill>
                <a:latin typeface="Calibri" pitchFamily="34" charset="0"/>
              </a:rPr>
              <a:t>/</a:t>
            </a:r>
            <a:r>
              <a:rPr lang="en-US" sz="2400" b="1" dirty="0" err="1" smtClean="0">
                <a:solidFill>
                  <a:srgbClr val="CC6600"/>
                </a:solidFill>
                <a:latin typeface="Calibri" pitchFamily="34" charset="0"/>
              </a:rPr>
              <a:t>dalgee</a:t>
            </a:r>
            <a:endParaRPr lang="en-US" sz="2400" b="1" dirty="0">
              <a:solidFill>
                <a:srgbClr val="CC6600"/>
              </a:solidFill>
              <a:latin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00600" y="0"/>
            <a:ext cx="51054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009932"/>
              </p:ext>
            </p:extLst>
          </p:nvPr>
        </p:nvGraphicFramePr>
        <p:xfrm>
          <a:off x="152400" y="3962398"/>
          <a:ext cx="4370962" cy="2558573"/>
        </p:xfrm>
        <a:graphic>
          <a:graphicData uri="http://schemas.openxmlformats.org/drawingml/2006/table">
            <a:tbl>
              <a:tblPr/>
              <a:tblGrid>
                <a:gridCol w="2438400"/>
                <a:gridCol w="1932562"/>
              </a:tblGrid>
              <a:tr h="2161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daree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7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15-50%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61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kamiyyuu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3572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cirachaa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taanee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of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keessa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dabarsu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8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mijaata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94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galeessa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61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barbaada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61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84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omishaa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161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6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085502"/>
              </p:ext>
            </p:extLst>
          </p:nvPr>
        </p:nvGraphicFramePr>
        <p:xfrm>
          <a:off x="152399" y="2890838"/>
          <a:ext cx="4379068" cy="1044723"/>
        </p:xfrm>
        <a:graphic>
          <a:graphicData uri="http://schemas.openxmlformats.org/drawingml/2006/table">
            <a:tbl>
              <a:tblPr/>
              <a:tblGrid>
                <a:gridCol w="2169268"/>
                <a:gridCol w="2209800"/>
              </a:tblGrid>
              <a:tr h="2297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kunuunsa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35980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Dhiqamaa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hirrisaa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3246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midhaanii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sp>
        <p:nvSpPr>
          <p:cNvPr id="28723" name="Rectangle 29"/>
          <p:cNvSpPr>
            <a:spLocks noChangeArrowheads="1"/>
          </p:cNvSpPr>
          <p:nvPr/>
        </p:nvSpPr>
        <p:spPr bwMode="auto">
          <a:xfrm>
            <a:off x="5334000" y="152400"/>
            <a:ext cx="3733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err="1">
                <a:solidFill>
                  <a:srgbClr val="CC6600"/>
                </a:solidFill>
                <a:latin typeface="Calibri" pitchFamily="34" charset="0"/>
              </a:rPr>
              <a:t>Oomisha</a:t>
            </a:r>
            <a:r>
              <a:rPr lang="en-US" sz="2400" b="1" dirty="0">
                <a:solidFill>
                  <a:srgbClr val="CC66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Calibri" pitchFamily="34" charset="0"/>
              </a:rPr>
              <a:t>qonnaan</a:t>
            </a:r>
            <a:r>
              <a:rPr lang="en-US" sz="2400" b="1" dirty="0">
                <a:solidFill>
                  <a:srgbClr val="CC66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CC6600"/>
                </a:solidFill>
                <a:latin typeface="Calibri" pitchFamily="34" charset="0"/>
              </a:rPr>
              <a:t>malee</a:t>
            </a:r>
            <a:endParaRPr lang="en-US" sz="2400" b="1" dirty="0">
              <a:solidFill>
                <a:srgbClr val="CC6600"/>
              </a:solidFill>
              <a:latin typeface="Calibri" pitchFamily="34" charset="0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141881"/>
              </p:ext>
            </p:extLst>
          </p:nvPr>
        </p:nvGraphicFramePr>
        <p:xfrm>
          <a:off x="5060815" y="3048000"/>
          <a:ext cx="4511202" cy="936625"/>
        </p:xfrm>
        <a:graphic>
          <a:graphicData uri="http://schemas.openxmlformats.org/drawingml/2006/table">
            <a:tbl>
              <a:tblPr/>
              <a:tblGrid>
                <a:gridCol w="2326038"/>
                <a:gridCol w="2185164"/>
              </a:tblGrid>
              <a:tr h="306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kunuunsa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3603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Dhiqamaa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hirrisaa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7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Oomishtummaa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midhaanii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dabalaa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486507"/>
              </p:ext>
            </p:extLst>
          </p:nvPr>
        </p:nvGraphicFramePr>
        <p:xfrm>
          <a:off x="5067300" y="3993859"/>
          <a:ext cx="4495800" cy="2506711"/>
        </p:xfrm>
        <a:graphic>
          <a:graphicData uri="http://schemas.openxmlformats.org/drawingml/2006/table">
            <a:tbl>
              <a:tblPr/>
              <a:tblGrid>
                <a:gridCol w="2400300"/>
                <a:gridCol w="2095500"/>
              </a:tblGrid>
              <a:tr h="2226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Badda-daree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031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Bakkaa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hundaati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26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Hundaaf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26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furdaa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cirrach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hintaane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5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59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galeessa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26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907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52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209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226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pic>
        <p:nvPicPr>
          <p:cNvPr id="28769" name="Picture 13" descr="konso_bench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29543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70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762000"/>
            <a:ext cx="327660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71" name="TextBox 19"/>
          <p:cNvSpPr txBox="1">
            <a:spLocks noChangeArrowheads="1"/>
          </p:cNvSpPr>
          <p:nvPr/>
        </p:nvSpPr>
        <p:spPr bwMode="auto">
          <a:xfrm>
            <a:off x="0" y="66294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3</a:t>
            </a:r>
          </a:p>
        </p:txBody>
      </p:sp>
      <p:sp>
        <p:nvSpPr>
          <p:cNvPr id="28772" name="TextBox 20"/>
          <p:cNvSpPr txBox="1">
            <a:spLocks noChangeArrowheads="1"/>
          </p:cNvSpPr>
          <p:nvPr/>
        </p:nvSpPr>
        <p:spPr bwMode="auto">
          <a:xfrm>
            <a:off x="4953000" y="66421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4</a:t>
            </a:r>
          </a:p>
        </p:txBody>
      </p:sp>
      <p:sp>
        <p:nvSpPr>
          <p:cNvPr id="28773" name="TextBox 25"/>
          <p:cNvSpPr txBox="1">
            <a:spLocks noChangeArrowheads="1"/>
          </p:cNvSpPr>
          <p:nvPr/>
        </p:nvSpPr>
        <p:spPr bwMode="auto">
          <a:xfrm>
            <a:off x="41910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28774" name="TextBox 26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3"/>
          <p:cNvSpPr>
            <a:spLocks noChangeArrowheads="1"/>
          </p:cNvSpPr>
          <p:nvPr/>
        </p:nvSpPr>
        <p:spPr bwMode="auto">
          <a:xfrm>
            <a:off x="571500" y="381000"/>
            <a:ext cx="415290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200" b="1" dirty="0" err="1" smtClean="0">
                <a:latin typeface="Calibri" pitchFamily="34" charset="0"/>
              </a:rPr>
              <a:t>Kaardii</a:t>
            </a:r>
            <a:r>
              <a:rPr lang="en-US" sz="1200" b="1" dirty="0" smtClean="0">
                <a:latin typeface="Calibri" pitchFamily="34" charset="0"/>
              </a:rPr>
              <a:t>  </a:t>
            </a:r>
            <a:r>
              <a:rPr lang="en-US" sz="1200" b="1" dirty="0" err="1" smtClean="0">
                <a:latin typeface="Calibri" pitchFamily="34" charset="0"/>
              </a:rPr>
              <a:t>Kalaqaa</a:t>
            </a:r>
            <a:r>
              <a:rPr lang="en-US" sz="1200" b="1" dirty="0" smtClean="0">
                <a:latin typeface="Calibri" pitchFamily="34" charset="0"/>
              </a:rPr>
              <a:t>/</a:t>
            </a:r>
            <a:r>
              <a:rPr lang="en-US" sz="1200" b="1" dirty="0" err="1" smtClean="0">
                <a:latin typeface="Calibri" pitchFamily="34" charset="0"/>
              </a:rPr>
              <a:t>furmaataa</a:t>
            </a:r>
            <a:endParaRPr lang="en-US" sz="1200" b="1" dirty="0" smtClean="0">
              <a:latin typeface="Calibri" pitchFamily="34" charset="0"/>
            </a:endParaRPr>
          </a:p>
          <a:p>
            <a:pPr algn="ctr">
              <a:lnSpc>
                <a:spcPts val="2700"/>
              </a:lnSpc>
            </a:pPr>
            <a:r>
              <a:rPr lang="en-US" sz="2800" b="1" dirty="0" smtClean="0">
                <a:latin typeface="Calibri" pitchFamily="34" charset="0"/>
              </a:rPr>
              <a:t>_________________</a:t>
            </a:r>
            <a:endParaRPr lang="en-US" sz="2800" b="1" dirty="0">
              <a:latin typeface="Calibri" pitchFamily="34" charset="0"/>
            </a:endParaRPr>
          </a:p>
          <a:p>
            <a:pPr algn="ctr">
              <a:lnSpc>
                <a:spcPts val="2700"/>
              </a:lnSpc>
            </a:pPr>
            <a:r>
              <a:rPr lang="en-US" sz="2000" b="1" dirty="0" err="1" smtClean="0">
                <a:latin typeface="Calibri" pitchFamily="34" charset="0"/>
              </a:rPr>
              <a:t>Muxannoo</a:t>
            </a: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1" dirty="0" err="1" smtClean="0">
                <a:latin typeface="Calibri" pitchFamily="34" charset="0"/>
              </a:rPr>
              <a:t>keessan</a:t>
            </a: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</a:rPr>
              <a:t>barreessa</a:t>
            </a:r>
            <a:endParaRPr lang="en-US" sz="2000" b="1" dirty="0">
              <a:latin typeface="Calibri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161687"/>
              </p:ext>
            </p:extLst>
          </p:nvPr>
        </p:nvGraphicFramePr>
        <p:xfrm>
          <a:off x="304800" y="2895600"/>
          <a:ext cx="4267200" cy="730250"/>
        </p:xfrm>
        <a:graphic>
          <a:graphicData uri="http://schemas.openxmlformats.org/drawingml/2006/table">
            <a:tbl>
              <a:tblPr/>
              <a:tblGrid>
                <a:gridCol w="20574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keessatti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832731"/>
              </p:ext>
            </p:extLst>
          </p:nvPr>
        </p:nvGraphicFramePr>
        <p:xfrm>
          <a:off x="304800" y="3657600"/>
          <a:ext cx="4267200" cy="2795585"/>
        </p:xfrm>
        <a:graphic>
          <a:graphicData uri="http://schemas.openxmlformats.org/drawingml/2006/table">
            <a:tbl>
              <a:tblPr/>
              <a:tblGrid>
                <a:gridCol w="2362200"/>
                <a:gridCol w="1905000"/>
              </a:tblGrid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07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7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77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335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71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7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5568" name="Rectangle 6"/>
          <p:cNvSpPr>
            <a:spLocks noChangeArrowheads="1"/>
          </p:cNvSpPr>
          <p:nvPr/>
        </p:nvSpPr>
        <p:spPr bwMode="auto">
          <a:xfrm>
            <a:off x="5257800" y="381000"/>
            <a:ext cx="415290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200" b="1" dirty="0" err="1">
                <a:latin typeface="Calibri" pitchFamily="34" charset="0"/>
              </a:rPr>
              <a:t>Kaardii</a:t>
            </a:r>
            <a:r>
              <a:rPr lang="en-US" sz="1200" b="1" dirty="0">
                <a:latin typeface="Calibri" pitchFamily="34" charset="0"/>
              </a:rPr>
              <a:t>  </a:t>
            </a:r>
            <a:r>
              <a:rPr lang="en-US" sz="1200" b="1" dirty="0" err="1" smtClean="0">
                <a:latin typeface="Calibri" pitchFamily="34" charset="0"/>
              </a:rPr>
              <a:t>Kalaqaa</a:t>
            </a:r>
            <a:r>
              <a:rPr lang="en-US" sz="1200" b="1" dirty="0" smtClean="0">
                <a:latin typeface="Calibri" pitchFamily="34" charset="0"/>
              </a:rPr>
              <a:t>/</a:t>
            </a:r>
            <a:r>
              <a:rPr lang="en-US" sz="1200" b="1" dirty="0" err="1" smtClean="0">
                <a:latin typeface="Calibri" pitchFamily="34" charset="0"/>
              </a:rPr>
              <a:t>furmaataa</a:t>
            </a:r>
            <a:endParaRPr lang="en-US" sz="1200" b="1" dirty="0">
              <a:latin typeface="Calibri" pitchFamily="34" charset="0"/>
            </a:endParaRPr>
          </a:p>
          <a:p>
            <a:pPr algn="ctr">
              <a:lnSpc>
                <a:spcPts val="2700"/>
              </a:lnSpc>
            </a:pPr>
            <a:r>
              <a:rPr lang="en-US" sz="2800" b="1" dirty="0" smtClean="0">
                <a:latin typeface="Calibri" pitchFamily="34" charset="0"/>
              </a:rPr>
              <a:t>_________________</a:t>
            </a:r>
            <a:endParaRPr lang="en-US" sz="2800" b="1" dirty="0">
              <a:latin typeface="Calibri" pitchFamily="34" charset="0"/>
            </a:endParaRPr>
          </a:p>
          <a:p>
            <a:pPr algn="ctr">
              <a:lnSpc>
                <a:spcPts val="2700"/>
              </a:lnSpc>
            </a:pPr>
            <a:r>
              <a:rPr lang="en-US" sz="2000" b="1" dirty="0" err="1">
                <a:latin typeface="Calibri" pitchFamily="34" charset="0"/>
              </a:rPr>
              <a:t>Muxannoo</a:t>
            </a:r>
            <a:r>
              <a:rPr lang="en-US" sz="2000" b="1" dirty="0">
                <a:latin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</a:rPr>
              <a:t>keessan</a:t>
            </a:r>
            <a:r>
              <a:rPr lang="en-US" sz="2000" b="1" dirty="0">
                <a:latin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</a:rPr>
              <a:t>barreessa</a:t>
            </a:r>
            <a:endParaRPr lang="en-US" sz="2000" b="1" dirty="0">
              <a:latin typeface="Calibri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16460"/>
              </p:ext>
            </p:extLst>
          </p:nvPr>
        </p:nvGraphicFramePr>
        <p:xfrm>
          <a:off x="5257801" y="2895600"/>
          <a:ext cx="4114800" cy="730250"/>
        </p:xfrm>
        <a:graphic>
          <a:graphicData uri="http://schemas.openxmlformats.org/drawingml/2006/table">
            <a:tbl>
              <a:tblPr/>
              <a:tblGrid>
                <a:gridCol w="2362200"/>
                <a:gridCol w="17526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keessatti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57360"/>
              </p:ext>
            </p:extLst>
          </p:nvPr>
        </p:nvGraphicFramePr>
        <p:xfrm>
          <a:off x="5257800" y="3657600"/>
          <a:ext cx="4114800" cy="2743200"/>
        </p:xfrm>
        <a:graphic>
          <a:graphicData uri="http://schemas.openxmlformats.org/drawingml/2006/table">
            <a:tbl>
              <a:tblPr/>
              <a:tblGrid>
                <a:gridCol w="2514600"/>
                <a:gridCol w="1600200"/>
              </a:tblGrid>
              <a:tr h="3104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07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7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77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335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34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75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34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93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1192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9"/>
          <p:cNvSpPr>
            <a:spLocks noChangeArrowheads="1"/>
          </p:cNvSpPr>
          <p:nvPr/>
        </p:nvSpPr>
        <p:spPr bwMode="auto">
          <a:xfrm>
            <a:off x="4953000" y="0"/>
            <a:ext cx="4724400" cy="667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en-US" dirty="0" err="1">
                <a:solidFill>
                  <a:srgbClr val="FF0000"/>
                </a:solidFill>
                <a:latin typeface="Calibri" pitchFamily="34" charset="0"/>
              </a:rPr>
              <a:t>Kaardii</a:t>
            </a:r>
            <a:r>
              <a:rPr lang="en-US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libri" pitchFamily="34" charset="0"/>
              </a:rPr>
              <a:t>furmaataa</a:t>
            </a:r>
            <a:r>
              <a:rPr lang="en-US" dirty="0" smtClean="0">
                <a:solidFill>
                  <a:srgbClr val="FF0000"/>
                </a:solidFill>
                <a:latin typeface="Calibri" pitchFamily="34" charset="0"/>
              </a:rPr>
              <a:t>/</a:t>
            </a:r>
            <a:r>
              <a:rPr lang="en-US" dirty="0" err="1" smtClean="0">
                <a:solidFill>
                  <a:srgbClr val="FF0000"/>
                </a:solidFill>
                <a:latin typeface="Calibri" pitchFamily="34" charset="0"/>
              </a:rPr>
              <a:t>kalaqaa</a:t>
            </a:r>
            <a:endParaRPr lang="en-US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en-US" b="1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___________________________</a:t>
            </a:r>
          </a:p>
          <a:p>
            <a:pPr algn="ctr"/>
            <a:r>
              <a:rPr lang="en-US" dirty="0" err="1">
                <a:latin typeface="Calibri" pitchFamily="34" charset="0"/>
              </a:rPr>
              <a:t>Muuxannoo</a:t>
            </a:r>
            <a:r>
              <a:rPr lang="en-US" dirty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kee</a:t>
            </a:r>
            <a:r>
              <a:rPr lang="en-US" dirty="0">
                <a:latin typeface="Calibri" pitchFamily="34" charset="0"/>
              </a:rPr>
              <a:t>  </a:t>
            </a:r>
            <a:r>
              <a:rPr lang="en-US" dirty="0" err="1">
                <a:latin typeface="Calibri" pitchFamily="34" charset="0"/>
              </a:rPr>
              <a:t>barreessi</a:t>
            </a:r>
            <a:endParaRPr lang="en-US" dirty="0">
              <a:latin typeface="Calibri" pitchFamily="34" charset="0"/>
            </a:endParaRPr>
          </a:p>
          <a:p>
            <a:pPr algn="ctr"/>
            <a:endParaRPr lang="en-US" dirty="0">
              <a:latin typeface="Calibri" pitchFamily="34" charset="0"/>
            </a:endParaRPr>
          </a:p>
          <a:p>
            <a:pPr algn="just"/>
            <a:r>
              <a:rPr lang="en-US" sz="1400" dirty="0" err="1"/>
              <a:t>Hojii</a:t>
            </a:r>
            <a:r>
              <a:rPr lang="en-US" sz="1400" dirty="0"/>
              <a:t> </a:t>
            </a:r>
            <a:r>
              <a:rPr lang="en-US" sz="1400" dirty="0" err="1" smtClean="0"/>
              <a:t>furmaataa</a:t>
            </a:r>
            <a:r>
              <a:rPr lang="en-US" sz="1400" dirty="0" smtClean="0"/>
              <a:t>/</a:t>
            </a:r>
            <a:r>
              <a:rPr lang="en-US" sz="1400" dirty="0" err="1" smtClean="0"/>
              <a:t>kalaqaa</a:t>
            </a:r>
            <a:r>
              <a:rPr lang="en-US" sz="1400" dirty="0" smtClean="0"/>
              <a:t> </a:t>
            </a:r>
            <a:r>
              <a:rPr lang="en-US" sz="1400" dirty="0" err="1" smtClean="0"/>
              <a:t>jeechuun</a:t>
            </a:r>
            <a:r>
              <a:rPr lang="en-US" sz="1400" dirty="0" smtClean="0"/>
              <a:t> </a:t>
            </a:r>
            <a:r>
              <a:rPr lang="en-US" sz="1400" dirty="0" err="1"/>
              <a:t>gocha</a:t>
            </a:r>
            <a:r>
              <a:rPr lang="en-US" sz="1400" dirty="0"/>
              <a:t> </a:t>
            </a:r>
            <a:r>
              <a:rPr lang="en-US" sz="1400" dirty="0" err="1"/>
              <a:t>ykn</a:t>
            </a:r>
            <a:r>
              <a:rPr lang="en-US" sz="1400" dirty="0"/>
              <a:t> </a:t>
            </a:r>
            <a:r>
              <a:rPr lang="en-US" sz="1400" dirty="0" err="1"/>
              <a:t>fala</a:t>
            </a:r>
            <a:r>
              <a:rPr lang="en-US" sz="1400" dirty="0"/>
              <a:t> </a:t>
            </a:r>
            <a:r>
              <a:rPr lang="en-US" sz="1400" dirty="0" err="1"/>
              <a:t>murteesinaa</a:t>
            </a:r>
            <a:r>
              <a:rPr lang="en-US" sz="1400" dirty="0"/>
              <a:t> </a:t>
            </a:r>
            <a:r>
              <a:rPr lang="en-US" sz="1400" dirty="0" err="1"/>
              <a:t>qotee</a:t>
            </a:r>
            <a:r>
              <a:rPr lang="en-US" sz="1400" dirty="0"/>
              <a:t> </a:t>
            </a:r>
            <a:r>
              <a:rPr lang="en-US" sz="1400" dirty="0" err="1"/>
              <a:t>bulaa</a:t>
            </a:r>
            <a:r>
              <a:rPr lang="en-US" sz="1400" dirty="0"/>
              <a:t> </a:t>
            </a:r>
            <a:r>
              <a:rPr lang="en-US" sz="1400" dirty="0" err="1"/>
              <a:t>ol</a:t>
            </a:r>
            <a:r>
              <a:rPr lang="en-US" sz="1400" dirty="0"/>
              <a:t> </a:t>
            </a:r>
            <a:r>
              <a:rPr lang="en-US" sz="1400" dirty="0" err="1"/>
              <a:t>tahaan</a:t>
            </a:r>
            <a:r>
              <a:rPr lang="en-US" sz="1400" dirty="0"/>
              <a:t> (</a:t>
            </a:r>
            <a:r>
              <a:rPr lang="en-US" sz="1400" dirty="0" err="1"/>
              <a:t>kan</a:t>
            </a:r>
            <a:r>
              <a:rPr lang="en-US" sz="1400" dirty="0"/>
              <a:t> </a:t>
            </a:r>
            <a:r>
              <a:rPr lang="en-US" sz="1400" dirty="0" err="1"/>
              <a:t>akka</a:t>
            </a:r>
            <a:r>
              <a:rPr lang="en-US" sz="1400" dirty="0"/>
              <a:t> </a:t>
            </a:r>
            <a:r>
              <a:rPr lang="en-US" sz="1400" dirty="0" err="1"/>
              <a:t>gargaarsa</a:t>
            </a:r>
            <a:r>
              <a:rPr lang="en-US" sz="1400" dirty="0"/>
              <a:t> </a:t>
            </a:r>
            <a:r>
              <a:rPr lang="en-US" sz="1400" dirty="0" err="1"/>
              <a:t>qaama</a:t>
            </a:r>
            <a:r>
              <a:rPr lang="en-US" sz="1400" dirty="0"/>
              <a:t> </a:t>
            </a:r>
            <a:r>
              <a:rPr lang="en-US" sz="1400" dirty="0" err="1"/>
              <a:t>mootuma</a:t>
            </a:r>
            <a:r>
              <a:rPr lang="en-US" sz="1400" dirty="0"/>
              <a:t>, </a:t>
            </a:r>
            <a:r>
              <a:rPr lang="en-US" sz="1400" dirty="0" err="1"/>
              <a:t>mitti-mootuma</a:t>
            </a:r>
            <a:r>
              <a:rPr lang="en-US" sz="1400" dirty="0"/>
              <a:t>, </a:t>
            </a:r>
            <a:r>
              <a:rPr lang="en-US" sz="1400" dirty="0" err="1"/>
              <a:t>kkf</a:t>
            </a:r>
            <a:r>
              <a:rPr lang="en-US" sz="1400" dirty="0"/>
              <a:t> </a:t>
            </a:r>
            <a:r>
              <a:rPr lang="en-US" sz="1400" dirty="0" err="1" smtClean="0"/>
              <a:t>barbaadanidha</a:t>
            </a:r>
            <a:r>
              <a:rPr lang="en-US" sz="1400" dirty="0" smtClean="0"/>
              <a:t>) </a:t>
            </a:r>
            <a:r>
              <a:rPr lang="en-US" sz="1400" dirty="0" err="1" smtClean="0"/>
              <a:t>jijjiiramaa</a:t>
            </a:r>
            <a:r>
              <a:rPr lang="en-US" sz="1400" dirty="0" smtClean="0"/>
              <a:t> </a:t>
            </a:r>
            <a:r>
              <a:rPr lang="en-US" sz="1400" dirty="0" err="1"/>
              <a:t>haala</a:t>
            </a:r>
            <a:r>
              <a:rPr lang="en-US" sz="1400" dirty="0"/>
              <a:t> </a:t>
            </a:r>
            <a:r>
              <a:rPr lang="en-US" sz="1400" dirty="0" err="1"/>
              <a:t>hojii</a:t>
            </a:r>
            <a:r>
              <a:rPr lang="en-US" sz="1400" dirty="0"/>
              <a:t> </a:t>
            </a:r>
            <a:r>
              <a:rPr lang="en-US" sz="1400" dirty="0" err="1"/>
              <a:t>fiduu</a:t>
            </a:r>
            <a:r>
              <a:rPr lang="en-US" sz="1400" dirty="0"/>
              <a:t> </a:t>
            </a:r>
            <a:r>
              <a:rPr lang="en-US" sz="1400" dirty="0" err="1"/>
              <a:t>kan</a:t>
            </a:r>
            <a:r>
              <a:rPr lang="en-US" sz="1400" dirty="0"/>
              <a:t> </a:t>
            </a:r>
            <a:r>
              <a:rPr lang="en-US" sz="1400" dirty="0" err="1"/>
              <a:t>gargaaranidha</a:t>
            </a:r>
            <a:r>
              <a:rPr lang="en-US" sz="1400" dirty="0"/>
              <a:t>. </a:t>
            </a:r>
          </a:p>
          <a:p>
            <a:pPr algn="ctr"/>
            <a:endParaRPr lang="en-US" sz="1400" dirty="0">
              <a:latin typeface="Calibri" pitchFamily="34" charset="0"/>
            </a:endParaRPr>
          </a:p>
          <a:p>
            <a:pPr algn="ctr"/>
            <a:endParaRPr lang="en-US" sz="1400" dirty="0">
              <a:latin typeface="Calibri" pitchFamily="34" charset="0"/>
            </a:endParaRPr>
          </a:p>
          <a:p>
            <a:pPr algn="ctr"/>
            <a:endParaRPr lang="en-US" sz="1400" dirty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>
                <a:latin typeface="Calibri" pitchFamily="34" charset="0"/>
              </a:rPr>
              <a:t>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Ibsaa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 err="1">
                <a:latin typeface="Times New Roman" pitchFamily="18" charset="0"/>
                <a:cs typeface="Times New Roman" pitchFamily="18" charset="0"/>
              </a:rPr>
              <a:t>Maaliif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latin typeface="Times New Roman" pitchFamily="18" charset="0"/>
                <a:cs typeface="Times New Roman" pitchFamily="18" charset="0"/>
              </a:rPr>
              <a:t>barbaachise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Calibri" pitchFamily="34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Calibri" pitchFamily="34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Calibri" pitchFamily="34" charset="0"/>
              </a:rPr>
              <a:t> </a:t>
            </a:r>
            <a:r>
              <a:rPr lang="en-US" sz="1200" dirty="0" smtClean="0">
                <a:latin typeface="Calibri" pitchFamily="34" charset="0"/>
              </a:rPr>
              <a:t>________________________________________________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67586" name="Rectangle 10"/>
          <p:cNvSpPr>
            <a:spLocks noChangeArrowheads="1"/>
          </p:cNvSpPr>
          <p:nvPr/>
        </p:nvSpPr>
        <p:spPr bwMode="auto">
          <a:xfrm>
            <a:off x="152400" y="0"/>
            <a:ext cx="4724400" cy="641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en-US" dirty="0" err="1">
                <a:solidFill>
                  <a:srgbClr val="FF0000"/>
                </a:solidFill>
                <a:latin typeface="Calibri" pitchFamily="34" charset="0"/>
              </a:rPr>
              <a:t>Kaardii</a:t>
            </a:r>
            <a:r>
              <a:rPr lang="en-US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libri" pitchFamily="34" charset="0"/>
              </a:rPr>
              <a:t>furmaataa</a:t>
            </a:r>
            <a:r>
              <a:rPr lang="en-US" dirty="0" smtClean="0">
                <a:solidFill>
                  <a:srgbClr val="FF0000"/>
                </a:solidFill>
                <a:latin typeface="Calibri" pitchFamily="34" charset="0"/>
              </a:rPr>
              <a:t>/</a:t>
            </a:r>
            <a:r>
              <a:rPr lang="en-US" dirty="0" err="1" smtClean="0">
                <a:solidFill>
                  <a:srgbClr val="FF0000"/>
                </a:solidFill>
                <a:latin typeface="Calibri" pitchFamily="34" charset="0"/>
              </a:rPr>
              <a:t>kalaqaa</a:t>
            </a:r>
            <a:endParaRPr lang="en-US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en-US" b="1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___________________________</a:t>
            </a:r>
          </a:p>
          <a:p>
            <a:pPr algn="ctr"/>
            <a:r>
              <a:rPr lang="en-US" dirty="0" err="1">
                <a:latin typeface="Calibri" pitchFamily="34" charset="0"/>
              </a:rPr>
              <a:t>Muuxannoo</a:t>
            </a:r>
            <a:r>
              <a:rPr lang="en-US" dirty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kee</a:t>
            </a:r>
            <a:r>
              <a:rPr lang="en-US" dirty="0">
                <a:latin typeface="Calibri" pitchFamily="34" charset="0"/>
              </a:rPr>
              <a:t>  </a:t>
            </a:r>
            <a:r>
              <a:rPr lang="en-US" dirty="0" err="1">
                <a:latin typeface="Calibri" pitchFamily="34" charset="0"/>
              </a:rPr>
              <a:t>barreessi</a:t>
            </a:r>
            <a:endParaRPr lang="en-US" dirty="0">
              <a:latin typeface="Calibri" pitchFamily="34" charset="0"/>
            </a:endParaRPr>
          </a:p>
          <a:p>
            <a:pPr algn="ctr"/>
            <a:endParaRPr lang="en-US" dirty="0">
              <a:latin typeface="Calibri" pitchFamily="34" charset="0"/>
            </a:endParaRPr>
          </a:p>
          <a:p>
            <a:pPr algn="just"/>
            <a:r>
              <a:rPr lang="en-US" sz="1400" dirty="0" err="1" smtClean="0"/>
              <a:t>Hojii</a:t>
            </a:r>
            <a:r>
              <a:rPr lang="en-US" sz="1400" dirty="0" smtClean="0"/>
              <a:t> </a:t>
            </a:r>
            <a:r>
              <a:rPr lang="en-US" sz="1400" dirty="0" err="1" smtClean="0"/>
              <a:t>furmaataa</a:t>
            </a:r>
            <a:r>
              <a:rPr lang="en-US" sz="1400" dirty="0" smtClean="0"/>
              <a:t>/</a:t>
            </a:r>
            <a:r>
              <a:rPr lang="en-US" sz="1400" dirty="0" err="1" smtClean="0"/>
              <a:t>kalaqaa</a:t>
            </a:r>
            <a:r>
              <a:rPr lang="en-US" sz="1400" dirty="0" smtClean="0"/>
              <a:t> </a:t>
            </a:r>
            <a:r>
              <a:rPr lang="en-US" sz="1400" dirty="0" err="1"/>
              <a:t>jeechuun</a:t>
            </a:r>
            <a:r>
              <a:rPr lang="en-US" sz="1400" dirty="0"/>
              <a:t> </a:t>
            </a:r>
            <a:r>
              <a:rPr lang="en-US" sz="1400" dirty="0" err="1"/>
              <a:t>gocha</a:t>
            </a:r>
            <a:r>
              <a:rPr lang="en-US" sz="1400" dirty="0"/>
              <a:t> </a:t>
            </a:r>
            <a:r>
              <a:rPr lang="en-US" sz="1400" dirty="0" err="1"/>
              <a:t>ykn</a:t>
            </a:r>
            <a:r>
              <a:rPr lang="en-US" sz="1400" dirty="0"/>
              <a:t> </a:t>
            </a:r>
            <a:r>
              <a:rPr lang="en-US" sz="1400" dirty="0" err="1"/>
              <a:t>fala</a:t>
            </a:r>
            <a:r>
              <a:rPr lang="en-US" sz="1400" dirty="0"/>
              <a:t> </a:t>
            </a:r>
            <a:r>
              <a:rPr lang="en-US" sz="1400" dirty="0" err="1"/>
              <a:t>murteesinaa</a:t>
            </a:r>
            <a:r>
              <a:rPr lang="en-US" sz="1400" dirty="0"/>
              <a:t> </a:t>
            </a:r>
            <a:r>
              <a:rPr lang="en-US" sz="1400" dirty="0" err="1"/>
              <a:t>qotee</a:t>
            </a:r>
            <a:r>
              <a:rPr lang="en-US" sz="1400" dirty="0"/>
              <a:t> </a:t>
            </a:r>
            <a:r>
              <a:rPr lang="en-US" sz="1400" dirty="0" err="1"/>
              <a:t>bulaa</a:t>
            </a:r>
            <a:r>
              <a:rPr lang="en-US" sz="1400" dirty="0"/>
              <a:t> </a:t>
            </a:r>
            <a:r>
              <a:rPr lang="en-US" sz="1400" dirty="0" err="1" smtClean="0"/>
              <a:t>ol</a:t>
            </a:r>
            <a:r>
              <a:rPr lang="en-US" sz="1400" dirty="0" smtClean="0"/>
              <a:t> </a:t>
            </a:r>
            <a:r>
              <a:rPr lang="en-US" sz="1400" dirty="0" err="1" smtClean="0"/>
              <a:t>tahaan</a:t>
            </a:r>
            <a:r>
              <a:rPr lang="en-US" sz="1400" dirty="0" smtClean="0"/>
              <a:t> </a:t>
            </a:r>
            <a:r>
              <a:rPr lang="en-US" sz="1400" dirty="0"/>
              <a:t>(</a:t>
            </a:r>
            <a:r>
              <a:rPr lang="en-US" sz="1400" dirty="0" err="1"/>
              <a:t>kan</a:t>
            </a:r>
            <a:r>
              <a:rPr lang="en-US" sz="1400" dirty="0"/>
              <a:t> </a:t>
            </a:r>
            <a:r>
              <a:rPr lang="en-US" sz="1400" dirty="0" err="1"/>
              <a:t>akka</a:t>
            </a:r>
            <a:r>
              <a:rPr lang="en-US" sz="1400" dirty="0"/>
              <a:t> </a:t>
            </a:r>
            <a:r>
              <a:rPr lang="en-US" sz="1400" dirty="0" err="1" smtClean="0"/>
              <a:t>gargaarsa</a:t>
            </a:r>
            <a:r>
              <a:rPr lang="en-US" sz="1400" dirty="0" smtClean="0"/>
              <a:t> </a:t>
            </a:r>
            <a:r>
              <a:rPr lang="en-US" sz="1400" dirty="0" err="1" smtClean="0"/>
              <a:t>qaama</a:t>
            </a:r>
            <a:r>
              <a:rPr lang="en-US" sz="1400" dirty="0" smtClean="0"/>
              <a:t> </a:t>
            </a:r>
            <a:r>
              <a:rPr lang="en-US" sz="1400" dirty="0" err="1"/>
              <a:t>mootuma</a:t>
            </a:r>
            <a:r>
              <a:rPr lang="en-US" sz="1400" dirty="0"/>
              <a:t>, </a:t>
            </a:r>
            <a:r>
              <a:rPr lang="en-US" sz="1400" dirty="0" err="1"/>
              <a:t>mitti-mootuma</a:t>
            </a:r>
            <a:r>
              <a:rPr lang="en-US" sz="1400" dirty="0"/>
              <a:t>, </a:t>
            </a:r>
            <a:r>
              <a:rPr lang="en-US" sz="1400" dirty="0" err="1"/>
              <a:t>kkf</a:t>
            </a:r>
            <a:r>
              <a:rPr lang="en-US" sz="1400" dirty="0"/>
              <a:t> </a:t>
            </a:r>
            <a:r>
              <a:rPr lang="en-US" sz="1400" dirty="0" err="1" smtClean="0"/>
              <a:t>barbaadanidha</a:t>
            </a:r>
            <a:r>
              <a:rPr lang="en-US" sz="1400" dirty="0" smtClean="0"/>
              <a:t>) </a:t>
            </a:r>
            <a:r>
              <a:rPr lang="en-US" sz="1400" dirty="0" err="1"/>
              <a:t>jijjiiramaa</a:t>
            </a:r>
            <a:r>
              <a:rPr lang="en-US" sz="1400" dirty="0"/>
              <a:t> </a:t>
            </a:r>
            <a:r>
              <a:rPr lang="en-US" sz="1400" dirty="0" err="1"/>
              <a:t>haala</a:t>
            </a:r>
            <a:r>
              <a:rPr lang="en-US" sz="1400" dirty="0"/>
              <a:t> </a:t>
            </a:r>
            <a:r>
              <a:rPr lang="en-US" sz="1400" dirty="0" err="1"/>
              <a:t>hojii</a:t>
            </a:r>
            <a:r>
              <a:rPr lang="en-US" sz="1400" dirty="0"/>
              <a:t> </a:t>
            </a:r>
            <a:r>
              <a:rPr lang="en-US" sz="1400" dirty="0" err="1"/>
              <a:t>fiduu</a:t>
            </a:r>
            <a:r>
              <a:rPr lang="en-US" sz="1400" dirty="0"/>
              <a:t> </a:t>
            </a:r>
            <a:r>
              <a:rPr lang="en-US" sz="1400" dirty="0" err="1"/>
              <a:t>kan</a:t>
            </a:r>
            <a:r>
              <a:rPr lang="en-US" sz="1400" dirty="0"/>
              <a:t> </a:t>
            </a:r>
            <a:r>
              <a:rPr lang="en-US" sz="1400" dirty="0" err="1"/>
              <a:t>gargaaranidha</a:t>
            </a:r>
            <a:r>
              <a:rPr lang="en-US" sz="1400" dirty="0"/>
              <a:t>. </a:t>
            </a:r>
          </a:p>
          <a:p>
            <a:pPr algn="ctr"/>
            <a:endParaRPr lang="en-US" sz="1400" dirty="0">
              <a:latin typeface="Calibri" pitchFamily="34" charset="0"/>
            </a:endParaRPr>
          </a:p>
          <a:p>
            <a:pPr algn="ctr"/>
            <a:endParaRPr lang="en-US" sz="1400" dirty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Ibsaa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 err="1">
                <a:latin typeface="Times New Roman" pitchFamily="18" charset="0"/>
                <a:cs typeface="Times New Roman" pitchFamily="18" charset="0"/>
              </a:rPr>
              <a:t>Maaliif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b="1" dirty="0" err="1">
                <a:latin typeface="Times New Roman" pitchFamily="18" charset="0"/>
                <a:cs typeface="Times New Roman" pitchFamily="18" charset="0"/>
              </a:rPr>
              <a:t>barbaachise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 </a:t>
            </a:r>
            <a:r>
              <a:rPr lang="en-US" sz="1200" dirty="0">
                <a:latin typeface="Calibri" pitchFamily="34" charset="0"/>
              </a:rPr>
              <a:t>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Calibri" pitchFamily="34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Calibri" pitchFamily="34" charset="0"/>
              </a:rPr>
              <a:t> _______________________________________________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latin typeface="Calibri" pitchFamily="34" charset="0"/>
              </a:rPr>
              <a:t> </a:t>
            </a:r>
            <a:r>
              <a:rPr lang="en-US" sz="1200" dirty="0" smtClean="0">
                <a:latin typeface="Calibri" pitchFamily="34" charset="0"/>
              </a:rPr>
              <a:t>_______________________________________________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30723" name="Rectangle 12"/>
          <p:cNvSpPr>
            <a:spLocks noChangeArrowheads="1"/>
          </p:cNvSpPr>
          <p:nvPr/>
        </p:nvSpPr>
        <p:spPr bwMode="auto">
          <a:xfrm>
            <a:off x="228600" y="120650"/>
            <a:ext cx="46482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Daagaa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gaara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jalaa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bo’oo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fi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bo’oo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malee</a:t>
            </a:r>
            <a:r>
              <a:rPr lang="en-US" sz="20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953000" y="-1270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588817"/>
              </p:ext>
            </p:extLst>
          </p:nvPr>
        </p:nvGraphicFramePr>
        <p:xfrm>
          <a:off x="119164" y="3810000"/>
          <a:ext cx="4495800" cy="2537854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2217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715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15-50%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057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&lt;900mm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5101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kotichaa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ciirachaa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tane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,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ofkeessatti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qabane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174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088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giddugaleessa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057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700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189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y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oo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mukati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makamee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1700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2367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590493"/>
              </p:ext>
            </p:extLst>
          </p:nvPr>
        </p:nvGraphicFramePr>
        <p:xfrm>
          <a:off x="116732" y="3045968"/>
          <a:ext cx="4513634" cy="775143"/>
        </p:xfrm>
        <a:graphic>
          <a:graphicData uri="http://schemas.openxmlformats.org/drawingml/2006/table">
            <a:tbl>
              <a:tblPr/>
              <a:tblGrid>
                <a:gridCol w="2326532"/>
                <a:gridCol w="2187102"/>
              </a:tblGrid>
              <a:tr h="2300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kunuunsaa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3603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Dhiqama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hirisaa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139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midhaani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pic>
        <p:nvPicPr>
          <p:cNvPr id="30771" name="Picture 20" descr="plus tigray 1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05480"/>
            <a:ext cx="3810000" cy="183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2" name="TextBox 24"/>
          <p:cNvSpPr txBox="1">
            <a:spLocks noChangeArrowheads="1"/>
          </p:cNvSpPr>
          <p:nvPr/>
        </p:nvSpPr>
        <p:spPr bwMode="auto">
          <a:xfrm>
            <a:off x="0" y="66294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5</a:t>
            </a:r>
          </a:p>
        </p:txBody>
      </p:sp>
      <p:sp>
        <p:nvSpPr>
          <p:cNvPr id="30773" name="TextBox 25"/>
          <p:cNvSpPr txBox="1">
            <a:spLocks noChangeArrowheads="1"/>
          </p:cNvSpPr>
          <p:nvPr/>
        </p:nvSpPr>
        <p:spPr bwMode="auto">
          <a:xfrm>
            <a:off x="4953000" y="66421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6</a:t>
            </a:r>
          </a:p>
        </p:txBody>
      </p:sp>
      <p:sp>
        <p:nvSpPr>
          <p:cNvPr id="30774" name="Rectangle 26"/>
          <p:cNvSpPr>
            <a:spLocks noChangeArrowheads="1"/>
          </p:cNvSpPr>
          <p:nvPr/>
        </p:nvSpPr>
        <p:spPr bwMode="auto">
          <a:xfrm>
            <a:off x="5524500" y="273050"/>
            <a:ext cx="41529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Marga_tooran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rogaa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lafaa</a:t>
            </a:r>
            <a:r>
              <a:rPr lang="en-US" sz="2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irrati</a:t>
            </a:r>
            <a:endParaRPr lang="en-US" sz="2400" b="1" dirty="0">
              <a:solidFill>
                <a:srgbClr val="CC6600"/>
              </a:solidFill>
              <a:latin typeface="Calibri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960701"/>
              </p:ext>
            </p:extLst>
          </p:nvPr>
        </p:nvGraphicFramePr>
        <p:xfrm>
          <a:off x="5181600" y="3733800"/>
          <a:ext cx="4495800" cy="2630455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darree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15%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40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&gt; 900 mm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1935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544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443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guddaadha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40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Muraasa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40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Xiiqqoo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767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oomishaa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  <a:tr h="240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CAA2"/>
                    </a:solidFill>
                  </a:tcPr>
                </a:tc>
              </a:tr>
              <a:tr h="294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53815"/>
              </p:ext>
            </p:extLst>
          </p:nvPr>
        </p:nvGraphicFramePr>
        <p:xfrm>
          <a:off x="5181600" y="3064192"/>
          <a:ext cx="4495800" cy="669608"/>
        </p:xfrm>
        <a:graphic>
          <a:graphicData uri="http://schemas.openxmlformats.org/drawingml/2006/table">
            <a:tbl>
              <a:tblPr>
                <a:solidFill>
                  <a:srgbClr val="E9EEEE"/>
                </a:solidFill>
              </a:tblPr>
              <a:tblGrid>
                <a:gridCol w="2362200"/>
                <a:gridCol w="2133600"/>
              </a:tblGrid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keessatti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fi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kunuunsaa</a:t>
                      </a:r>
                      <a:endParaRPr lang="en-US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kununsuu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uumama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Dhiqama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hirrisaa</a:t>
                      </a:r>
                      <a:endParaRPr lang="en-US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  <a:tr h="20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gumaacha</a:t>
                      </a:r>
                      <a:endParaRPr lang="en-US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pic>
        <p:nvPicPr>
          <p:cNvPr id="30799" name="Picture 29" descr="pict2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858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32773" name="Rectangle 26"/>
          <p:cNvSpPr>
            <a:spLocks noChangeArrowheads="1"/>
          </p:cNvSpPr>
          <p:nvPr/>
        </p:nvSpPr>
        <p:spPr bwMode="auto">
          <a:xfrm>
            <a:off x="5257800" y="152400"/>
            <a:ext cx="46482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Pampii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tiridilii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004514"/>
              </p:ext>
            </p:extLst>
          </p:nvPr>
        </p:nvGraphicFramePr>
        <p:xfrm>
          <a:off x="5181600" y="2743200"/>
          <a:ext cx="4495800" cy="1000125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3697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keessaa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ol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harkisaa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603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7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Bonee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ittiin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oomishuu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855069"/>
              </p:ext>
            </p:extLst>
          </p:nvPr>
        </p:nvGraphicFramePr>
        <p:xfrm>
          <a:off x="5181600" y="3733801"/>
          <a:ext cx="4495800" cy="2752279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3265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364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4856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garuu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kuusaa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jirachuu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qaba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046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62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mijaatuu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076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Homa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046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046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galessa</a:t>
                      </a:r>
                      <a:r>
                        <a:rPr lang="en-US" sz="10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1913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oomishuu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046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Sirritti</a:t>
                      </a: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barbaachissa</a:t>
                      </a: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/ </a:t>
                      </a:r>
                      <a:r>
                        <a:rPr lang="en-US" sz="10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guddaa</a:t>
                      </a:r>
                      <a:r>
                        <a:rPr lang="en-US" sz="10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943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7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2805" name="Picture 16" descr="Treadle pu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838201"/>
            <a:ext cx="35052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06" name="TextBox 19"/>
          <p:cNvSpPr txBox="1">
            <a:spLocks noChangeArrowheads="1"/>
          </p:cNvSpPr>
          <p:nvPr/>
        </p:nvSpPr>
        <p:spPr bwMode="auto">
          <a:xfrm>
            <a:off x="0" y="66294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7</a:t>
            </a:r>
          </a:p>
        </p:txBody>
      </p:sp>
      <p:sp>
        <p:nvSpPr>
          <p:cNvPr id="32807" name="Rectangle 22"/>
          <p:cNvSpPr>
            <a:spLocks noChangeArrowheads="1"/>
          </p:cNvSpPr>
          <p:nvPr/>
        </p:nvSpPr>
        <p:spPr bwMode="auto">
          <a:xfrm>
            <a:off x="533400" y="50800"/>
            <a:ext cx="43434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Humna</a:t>
            </a:r>
            <a:r>
              <a:rPr lang="en-US" sz="20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Bubbeen</a:t>
            </a:r>
            <a:r>
              <a:rPr lang="en-US" sz="20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Bishaan</a:t>
            </a:r>
            <a:r>
              <a:rPr lang="en-US" sz="20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lafa</a:t>
            </a:r>
            <a:r>
              <a:rPr lang="en-US" sz="20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keessa</a:t>
            </a:r>
            <a:r>
              <a:rPr lang="en-US" sz="20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="1" dirty="0" err="1">
                <a:solidFill>
                  <a:srgbClr val="9900CC"/>
                </a:solidFill>
                <a:latin typeface="Calibri" pitchFamily="34" charset="0"/>
              </a:rPr>
              <a:t>arkisuu</a:t>
            </a:r>
            <a:endParaRPr lang="en-US" sz="2000" b="1" dirty="0">
              <a:solidFill>
                <a:srgbClr val="9900CC"/>
              </a:solidFill>
              <a:latin typeface="Calibri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233161"/>
              </p:ext>
            </p:extLst>
          </p:nvPr>
        </p:nvGraphicFramePr>
        <p:xfrm>
          <a:off x="304800" y="2743200"/>
          <a:ext cx="4495800" cy="100371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707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keessaa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harkisaa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4150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kunuunsa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qabeenya</a:t>
                      </a: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000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uummamaa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17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Bonee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ittiin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oomishuu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217"/>
              </p:ext>
            </p:extLst>
          </p:nvPr>
        </p:nvGraphicFramePr>
        <p:xfrm>
          <a:off x="304800" y="3733799"/>
          <a:ext cx="4495800" cy="2757986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2492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07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1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4246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hundaaf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garuu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kusamaa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fi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bubeen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jirachuu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qaba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1810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3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mijaatuu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52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galeesa</a:t>
                      </a:r>
                      <a:endParaRPr lang="en-US" sz="11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492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329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1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galessa</a:t>
                      </a:r>
                      <a:r>
                        <a:rPr lang="en-US" sz="1100" baseline="0" dirty="0" smtClean="0"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100" dirty="0"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86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maddisiisu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1991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1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Sirritti</a:t>
                      </a:r>
                      <a:r>
                        <a:rPr lang="en-US" sz="1100" dirty="0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Optima" pitchFamily="34" charset="0"/>
                          <a:ea typeface="Times New Roman"/>
                          <a:cs typeface="Times New Roman"/>
                        </a:rPr>
                        <a:t>barbaachisaa</a:t>
                      </a:r>
                      <a:endParaRPr lang="en-US" sz="1100" dirty="0"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49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bg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20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2839" name="Picture 29" descr="Picture 0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34290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34821" name="Rectangle 13"/>
          <p:cNvSpPr>
            <a:spLocks noChangeArrowheads="1"/>
          </p:cNvSpPr>
          <p:nvPr/>
        </p:nvSpPr>
        <p:spPr bwMode="auto">
          <a:xfrm>
            <a:off x="304800" y="152400"/>
            <a:ext cx="46482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Motoraa</a:t>
            </a:r>
            <a:r>
              <a:rPr lang="en-US" sz="2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bishaan</a:t>
            </a:r>
            <a:r>
              <a:rPr lang="en-US" sz="2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harkisu</a:t>
            </a:r>
            <a:r>
              <a:rPr lang="en-US" sz="2400" b="1" dirty="0">
                <a:solidFill>
                  <a:srgbClr val="9900CC"/>
                </a:solidFill>
                <a:latin typeface="Calibri" pitchFamily="34" charset="0"/>
              </a:rPr>
              <a:t> 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73722"/>
              </p:ext>
            </p:extLst>
          </p:nvPr>
        </p:nvGraphicFramePr>
        <p:xfrm>
          <a:off x="228600" y="2971800"/>
          <a:ext cx="4495800" cy="969638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72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keessaa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ol-harkisaa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699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427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Yeroo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bokkaan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jirre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idhaan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gabaaf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olu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Omishuuf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faayada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558617"/>
              </p:ext>
            </p:extLst>
          </p:nvPr>
        </p:nvGraphicFramePr>
        <p:xfrm>
          <a:off x="228600" y="3962400"/>
          <a:ext cx="4495800" cy="2531687"/>
        </p:xfrm>
        <a:graphic>
          <a:graphicData uri="http://schemas.openxmlformats.org/drawingml/2006/table">
            <a:tbl>
              <a:tblPr/>
              <a:tblGrid>
                <a:gridCol w="2362200"/>
                <a:gridCol w="2133600"/>
              </a:tblGrid>
              <a:tr h="1918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1891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976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roobaa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garuu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kuusaan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jiraachuu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qaba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047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1596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mijaatu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11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Xiqoo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homaa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barbaadu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1513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047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galessa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266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gargaaru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047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Times New Roman"/>
                          <a:cs typeface="Times New Roman"/>
                        </a:rPr>
                        <a:t>Guddaa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Times New Roman"/>
                          <a:cs typeface="Times New Roman"/>
                        </a:rPr>
                        <a:t>barbaachisaa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3286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097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4854" name="Picture 18" descr="pict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85800"/>
            <a:ext cx="35052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5" name="TextBox 20"/>
          <p:cNvSpPr txBox="1">
            <a:spLocks noChangeArrowheads="1"/>
          </p:cNvSpPr>
          <p:nvPr/>
        </p:nvSpPr>
        <p:spPr bwMode="auto">
          <a:xfrm>
            <a:off x="0" y="662940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9</a:t>
            </a:r>
          </a:p>
        </p:txBody>
      </p:sp>
      <p:sp>
        <p:nvSpPr>
          <p:cNvPr id="34856" name="TextBox 22"/>
          <p:cNvSpPr txBox="1">
            <a:spLocks noChangeArrowheads="1"/>
          </p:cNvSpPr>
          <p:nvPr/>
        </p:nvSpPr>
        <p:spPr bwMode="auto">
          <a:xfrm>
            <a:off x="4953000" y="66421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10</a:t>
            </a:r>
          </a:p>
        </p:txBody>
      </p:sp>
      <p:sp>
        <p:nvSpPr>
          <p:cNvPr id="34857" name="Rectangle 23"/>
          <p:cNvSpPr>
            <a:spLocks noChangeArrowheads="1"/>
          </p:cNvSpPr>
          <p:nvPr/>
        </p:nvSpPr>
        <p:spPr bwMode="auto">
          <a:xfrm>
            <a:off x="5105400" y="152400"/>
            <a:ext cx="46482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9900CC"/>
                </a:solidFill>
                <a:latin typeface="Calibri" pitchFamily="34" charset="0"/>
              </a:rPr>
              <a:t>Jallisii</a:t>
            </a:r>
            <a:r>
              <a:rPr lang="en-US" sz="2800" b="1" dirty="0" smtClean="0">
                <a:solidFill>
                  <a:srgbClr val="9900CC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latin typeface="Calibri" pitchFamily="34" charset="0"/>
              </a:rPr>
              <a:t>copaa</a:t>
            </a:r>
            <a:endParaRPr lang="en-US" sz="2800" b="1" dirty="0">
              <a:solidFill>
                <a:srgbClr val="9900CC"/>
              </a:solidFill>
              <a:latin typeface="Calibri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697387"/>
              </p:ext>
            </p:extLst>
          </p:nvPr>
        </p:nvGraphicFramePr>
        <p:xfrm>
          <a:off x="5257800" y="2971800"/>
          <a:ext cx="4495800" cy="730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keessaa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ol-harkisaa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Omishtummaa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dabala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41704"/>
              </p:ext>
            </p:extLst>
          </p:nvPr>
        </p:nvGraphicFramePr>
        <p:xfrm>
          <a:off x="5257800" y="3657601"/>
          <a:ext cx="4495800" cy="2851479"/>
        </p:xfrm>
        <a:graphic>
          <a:graphicData uri="http://schemas.openxmlformats.org/drawingml/2006/table">
            <a:tbl>
              <a:tblPr/>
              <a:tblGrid>
                <a:gridCol w="2514600"/>
                <a:gridCol w="1981200"/>
              </a:tblGrid>
              <a:tr h="3616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417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it-IT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696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hunda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garuu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kuusamuu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qaba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092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11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mijaatuu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123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barbaachisuu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3247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193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Guddaadha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oomishuu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  <a:tr h="280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Times New Roman"/>
                          <a:cs typeface="Times New Roman"/>
                        </a:rPr>
                        <a:t>Guddaa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Times New Roman"/>
                          <a:cs typeface="Times New Roman"/>
                        </a:rPr>
                        <a:t>barbaachisaa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10000"/>
                      </a:srgbClr>
                    </a:solidFill>
                  </a:tcPr>
                </a:tc>
              </a:tr>
              <a:tr h="2092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Xiiqqaadha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Optima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Optima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11043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CC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4888" name="Picture 26" descr="Picture 0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762000"/>
            <a:ext cx="327660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36869" name="Rectangle 16"/>
          <p:cNvSpPr>
            <a:spLocks noChangeArrowheads="1"/>
          </p:cNvSpPr>
          <p:nvPr/>
        </p:nvSpPr>
        <p:spPr bwMode="auto">
          <a:xfrm>
            <a:off x="609600" y="44450"/>
            <a:ext cx="3810000" cy="79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Galoo</a:t>
            </a:r>
            <a:r>
              <a:rPr lang="en-US" sz="2800" b="1" dirty="0" smtClean="0">
                <a:solidFill>
                  <a:srgbClr val="0066FF"/>
                </a:solidFill>
                <a:latin typeface="Calibri" pitchFamily="34" charset="0"/>
              </a:rPr>
              <a:t>/</a:t>
            </a: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Loolaaa</a:t>
            </a:r>
            <a:r>
              <a:rPr lang="en-US" sz="2800" b="1" dirty="0" smtClean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jallisuu</a:t>
            </a:r>
            <a:r>
              <a:rPr lang="en-US" sz="2800" b="1" dirty="0" smtClean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000" b="1" dirty="0" smtClean="0">
                <a:solidFill>
                  <a:srgbClr val="0066FF"/>
                </a:solidFill>
                <a:latin typeface="Calibri" pitchFamily="34" charset="0"/>
              </a:rPr>
              <a:t>(</a:t>
            </a:r>
            <a:r>
              <a:rPr lang="en-US" sz="2000" b="1" dirty="0" err="1" smtClean="0">
                <a:solidFill>
                  <a:srgbClr val="0066FF"/>
                </a:solidFill>
                <a:latin typeface="Calibri" pitchFamily="34" charset="0"/>
              </a:rPr>
              <a:t>faayidaa</a:t>
            </a:r>
            <a:r>
              <a:rPr lang="en-US" sz="2000" b="1" dirty="0" smtClean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66FF"/>
                </a:solidFill>
                <a:latin typeface="Calibri" pitchFamily="34" charset="0"/>
              </a:rPr>
              <a:t>jallisii</a:t>
            </a:r>
            <a:r>
              <a:rPr lang="en-US" sz="2000" b="1" dirty="0" smtClean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000" b="1" dirty="0" err="1" smtClean="0">
                <a:solidFill>
                  <a:srgbClr val="0066FF"/>
                </a:solidFill>
                <a:latin typeface="Calibri" pitchFamily="34" charset="0"/>
              </a:rPr>
              <a:t>tasaaf</a:t>
            </a:r>
            <a:r>
              <a:rPr lang="en-US" sz="2800" b="1" dirty="0" smtClean="0">
                <a:solidFill>
                  <a:srgbClr val="0066FF"/>
                </a:solidFill>
                <a:latin typeface="Calibri" pitchFamily="34" charset="0"/>
              </a:rPr>
              <a:t>)</a:t>
            </a:r>
            <a:endParaRPr lang="en-US" sz="28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443483"/>
              </p:ext>
            </p:extLst>
          </p:nvPr>
        </p:nvGraphicFramePr>
        <p:xfrm>
          <a:off x="228600" y="2851150"/>
          <a:ext cx="4495800" cy="72866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Dalalii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dubushii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5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Caallummaa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fooyessa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474701"/>
              </p:ext>
            </p:extLst>
          </p:nvPr>
        </p:nvGraphicFramePr>
        <p:xfrm>
          <a:off x="228600" y="3581400"/>
          <a:ext cx="4495800" cy="2726411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57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&lt; 900 mm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978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7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743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178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barbaada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Xiqqoo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dha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221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oomishuu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267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96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36900" name="Picture 23" descr="plus tigray 3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3429000" cy="189071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901" name="Rectangle 24"/>
          <p:cNvSpPr>
            <a:spLocks noChangeArrowheads="1"/>
          </p:cNvSpPr>
          <p:nvPr/>
        </p:nvSpPr>
        <p:spPr bwMode="auto">
          <a:xfrm>
            <a:off x="5562600" y="152400"/>
            <a:ext cx="38100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>
                <a:solidFill>
                  <a:srgbClr val="0066FF"/>
                </a:solidFill>
                <a:latin typeface="Calibri" pitchFamily="34" charset="0"/>
              </a:rPr>
              <a:t>Laga</a:t>
            </a:r>
            <a:r>
              <a:rPr lang="en-US" sz="2800" b="1" dirty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jallisuu</a:t>
            </a:r>
            <a:endParaRPr lang="en-US" sz="28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5181600" y="2851150"/>
          <a:ext cx="4495800" cy="81942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lagaa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fayadamu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597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Jalisii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midhaan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galii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maddisiisu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oomishuuf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488858"/>
              </p:ext>
            </p:extLst>
          </p:nvPr>
        </p:nvGraphicFramePr>
        <p:xfrm>
          <a:off x="5181600" y="3657601"/>
          <a:ext cx="4495800" cy="2686108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285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gamoojii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85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goosa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fedhe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ta’e</a:t>
                      </a:r>
                      <a:r>
                        <a:rPr lang="en-US" sz="1000" baseline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lafa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bishaanituu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dhiyaatu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barbaada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54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cirrachaa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taane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.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29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842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Jidduu-galeessa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18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Jidduu-galeessa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hanga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guddaati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oomishuu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439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0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9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36932" name="Picture 27" descr="pict2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09600"/>
            <a:ext cx="3657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33" name="TextBox 31"/>
          <p:cNvSpPr txBox="1">
            <a:spLocks noChangeArrowheads="1"/>
          </p:cNvSpPr>
          <p:nvPr/>
        </p:nvSpPr>
        <p:spPr bwMode="auto">
          <a:xfrm>
            <a:off x="0" y="66294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11</a:t>
            </a:r>
          </a:p>
        </p:txBody>
      </p:sp>
      <p:sp>
        <p:nvSpPr>
          <p:cNvPr id="36934" name="TextBox 34"/>
          <p:cNvSpPr txBox="1">
            <a:spLocks noChangeArrowheads="1"/>
          </p:cNvSpPr>
          <p:nvPr/>
        </p:nvSpPr>
        <p:spPr bwMode="auto">
          <a:xfrm>
            <a:off x="4953000" y="6642100"/>
            <a:ext cx="457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14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768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38917" name="Rectangle 20"/>
          <p:cNvSpPr>
            <a:spLocks noChangeArrowheads="1"/>
          </p:cNvSpPr>
          <p:nvPr/>
        </p:nvSpPr>
        <p:spPr bwMode="auto">
          <a:xfrm>
            <a:off x="609600" y="196850"/>
            <a:ext cx="38100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Boolla</a:t>
            </a:r>
            <a:r>
              <a:rPr lang="en-U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lafa</a:t>
            </a:r>
            <a:r>
              <a:rPr lang="en-U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jalaa</a:t>
            </a:r>
            <a:endParaRPr lang="en-US" sz="16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498258"/>
              </p:ext>
            </p:extLst>
          </p:nvPr>
        </p:nvGraphicFramePr>
        <p:xfrm>
          <a:off x="228600" y="2895600"/>
          <a:ext cx="4495800" cy="730250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tajaajila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hawasummaaf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`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Jal’isiif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akka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dabalataatti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846741"/>
              </p:ext>
            </p:extLst>
          </p:nvPr>
        </p:nvGraphicFramePr>
        <p:xfrm>
          <a:off x="228600" y="3581401"/>
          <a:ext cx="4495800" cy="2843078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2285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37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37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39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gadifagoo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kooticha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hintaane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560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604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giddugaleesa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1996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Giddugaleessa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05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oomishuu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76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284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 descr="ginal Iand 2"/>
          <p:cNvPicPr/>
          <p:nvPr/>
        </p:nvPicPr>
        <p:blipFill>
          <a:blip r:embed="rId3"/>
          <a:srcRect l="3020" t="37195" r="58047" b="45815"/>
          <a:stretch>
            <a:fillRect/>
          </a:stretch>
        </p:blipFill>
        <p:spPr bwMode="auto">
          <a:xfrm>
            <a:off x="609600" y="685800"/>
            <a:ext cx="3857625" cy="211455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38949" name="TextBox 19"/>
          <p:cNvSpPr txBox="1">
            <a:spLocks noChangeArrowheads="1"/>
          </p:cNvSpPr>
          <p:nvPr/>
        </p:nvSpPr>
        <p:spPr bwMode="auto">
          <a:xfrm>
            <a:off x="0" y="6629400"/>
            <a:ext cx="304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13</a:t>
            </a:r>
          </a:p>
        </p:txBody>
      </p:sp>
      <p:sp>
        <p:nvSpPr>
          <p:cNvPr id="38950" name="TextBox 21"/>
          <p:cNvSpPr txBox="1">
            <a:spLocks noChangeArrowheads="1"/>
          </p:cNvSpPr>
          <p:nvPr/>
        </p:nvSpPr>
        <p:spPr bwMode="auto">
          <a:xfrm>
            <a:off x="4953000" y="6642100"/>
            <a:ext cx="304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14</a:t>
            </a:r>
          </a:p>
        </p:txBody>
      </p:sp>
      <p:sp>
        <p:nvSpPr>
          <p:cNvPr id="38951" name="Rectangle 22"/>
          <p:cNvSpPr>
            <a:spLocks noChangeArrowheads="1"/>
          </p:cNvSpPr>
          <p:nvPr/>
        </p:nvSpPr>
        <p:spPr bwMode="auto">
          <a:xfrm>
            <a:off x="5562600" y="14288"/>
            <a:ext cx="381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Hidhaa</a:t>
            </a:r>
            <a:r>
              <a:rPr lang="en-U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cufaa</a:t>
            </a:r>
            <a:r>
              <a:rPr lang="en-U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cirrachaa</a:t>
            </a:r>
            <a:endParaRPr lang="en-US" sz="16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255432"/>
              </p:ext>
            </p:extLst>
          </p:nvPr>
        </p:nvGraphicFramePr>
        <p:xfrm>
          <a:off x="5181600" y="2971800"/>
          <a:ext cx="4495800" cy="774916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776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Laga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yaa’u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irratti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hidhuuf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00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01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Jal’isii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ta’e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midhaan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gatii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qabeesa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oomishuuf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gargaara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795946"/>
              </p:ext>
            </p:extLst>
          </p:nvPr>
        </p:nvGraphicFramePr>
        <p:xfrm>
          <a:off x="5181600" y="3733801"/>
          <a:ext cx="4495800" cy="2682063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3496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100" baseline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gaammojjii</a:t>
                      </a:r>
                      <a:endParaRPr lang="en-US" sz="11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018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018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Lagati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dhiyyaachuu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qaba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164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1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cirachaa</a:t>
                      </a:r>
                      <a:r>
                        <a:rPr lang="en-US" sz="11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ta’u</a:t>
                      </a:r>
                      <a:r>
                        <a:rPr lang="en-US" sz="11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qaba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310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349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Xiiqqoodha</a:t>
                      </a:r>
                      <a:r>
                        <a:rPr lang="en-US" sz="11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467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923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095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hingargaaruu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798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latin typeface="Optima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1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052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barbaachisaa</a:t>
                      </a:r>
                      <a:endParaRPr lang="en-US" sz="11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1004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38982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33400"/>
            <a:ext cx="3581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4953000" cy="685800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965" name="Rectangle 23"/>
          <p:cNvSpPr>
            <a:spLocks noChangeArrowheads="1"/>
          </p:cNvSpPr>
          <p:nvPr/>
        </p:nvSpPr>
        <p:spPr bwMode="auto">
          <a:xfrm>
            <a:off x="685800" y="152400"/>
            <a:ext cx="38100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Kuree</a:t>
            </a:r>
            <a:r>
              <a:rPr lang="en-US" sz="2800" b="1" dirty="0" smtClean="0">
                <a:solidFill>
                  <a:srgbClr val="0066FF"/>
                </a:solidFill>
                <a:latin typeface="Calibri" pitchFamily="34" charset="0"/>
              </a:rPr>
              <a:t>/</a:t>
            </a: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Kuusa</a:t>
            </a:r>
            <a:r>
              <a:rPr lang="en-US" sz="2800" b="1" dirty="0" smtClean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rgbClr val="0066FF"/>
                </a:solidFill>
                <a:latin typeface="Calibri" pitchFamily="34" charset="0"/>
              </a:rPr>
              <a:t>bishani</a:t>
            </a:r>
            <a:endParaRPr lang="en-US" sz="28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152177"/>
              </p:ext>
            </p:extLst>
          </p:nvPr>
        </p:nvGraphicFramePr>
        <p:xfrm>
          <a:off x="304800" y="2743200"/>
          <a:ext cx="4495800" cy="81942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597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Midhaan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galii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oomishuuf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dabalataa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gumaacha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621055"/>
              </p:ext>
            </p:extLst>
          </p:nvPr>
        </p:nvGraphicFramePr>
        <p:xfrm>
          <a:off x="304800" y="3581401"/>
          <a:ext cx="4495800" cy="2859134"/>
        </p:xfrm>
        <a:graphic>
          <a:graphicData uri="http://schemas.openxmlformats.org/drawingml/2006/table">
            <a:tbl>
              <a:tblPr/>
              <a:tblGrid>
                <a:gridCol w="2438400"/>
                <a:gridCol w="2057400"/>
              </a:tblGrid>
              <a:tr h="3047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baddaadarree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hanga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Baddaati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&lt; 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1889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5241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Biyyoo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kooticha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fi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cirrachaa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kan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hin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taane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kan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bishaan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of-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keessa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dabarsuu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danda’u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041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076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Giddu_galessa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180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810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Giddu-galeessa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7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21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4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40997" name="Picture 16" descr="pict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33528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8" name="TextBox 22"/>
          <p:cNvSpPr txBox="1">
            <a:spLocks noChangeArrowheads="1"/>
          </p:cNvSpPr>
          <p:nvPr/>
        </p:nvSpPr>
        <p:spPr bwMode="auto">
          <a:xfrm>
            <a:off x="0" y="66294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15</a:t>
            </a:r>
          </a:p>
        </p:txBody>
      </p:sp>
      <p:sp>
        <p:nvSpPr>
          <p:cNvPr id="40999" name="TextBox 25"/>
          <p:cNvSpPr txBox="1">
            <a:spLocks noChangeArrowheads="1"/>
          </p:cNvSpPr>
          <p:nvPr/>
        </p:nvSpPr>
        <p:spPr bwMode="auto">
          <a:xfrm>
            <a:off x="4953000" y="66421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16</a:t>
            </a:r>
          </a:p>
        </p:txBody>
      </p:sp>
      <p:sp>
        <p:nvSpPr>
          <p:cNvPr id="41000" name="Rectangle 26"/>
          <p:cNvSpPr>
            <a:spLocks noChangeArrowheads="1"/>
          </p:cNvSpPr>
          <p:nvPr/>
        </p:nvSpPr>
        <p:spPr bwMode="auto">
          <a:xfrm>
            <a:off x="5562600" y="120650"/>
            <a:ext cx="38100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>
                <a:solidFill>
                  <a:srgbClr val="0066FF"/>
                </a:solidFill>
                <a:latin typeface="Calibri" pitchFamily="34" charset="0"/>
              </a:rPr>
              <a:t>Eela bishaanii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276623"/>
              </p:ext>
            </p:extLst>
          </p:nvPr>
        </p:nvGraphicFramePr>
        <p:xfrm>
          <a:off x="5029200" y="2743200"/>
          <a:ext cx="4724400" cy="887414"/>
        </p:xfrm>
        <a:graphic>
          <a:graphicData uri="http://schemas.openxmlformats.org/drawingml/2006/table">
            <a:tbl>
              <a:tblPr/>
              <a:tblGrid>
                <a:gridCol w="2363492"/>
                <a:gridCol w="2360908"/>
              </a:tblGrid>
              <a:tr h="263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38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59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Yeroo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caamaa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jal’isiif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fayada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235366"/>
              </p:ext>
            </p:extLst>
          </p:nvPr>
        </p:nvGraphicFramePr>
        <p:xfrm>
          <a:off x="5029200" y="3581400"/>
          <a:ext cx="4724400" cy="2837560"/>
        </p:xfrm>
        <a:graphic>
          <a:graphicData uri="http://schemas.openxmlformats.org/drawingml/2006/table">
            <a:tbl>
              <a:tblPr/>
              <a:tblGrid>
                <a:gridCol w="2562385"/>
                <a:gridCol w="216201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gamoojjii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955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35%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481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Roobni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kamiyuu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ta’aaf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garuu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lafa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jalaa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jiraachuu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qaba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613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Biyyoo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ciracha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ykn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dhaakaa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taanef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gadi-fagoo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ta’e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028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Hinmijatuu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062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Lafa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giddu_galeessa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166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dha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080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dha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Hindanda’amu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67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galeessa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41031" name="Picture 29" descr="pict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68325"/>
            <a:ext cx="335280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2" name="TextBox 30"/>
          <p:cNvSpPr txBox="1">
            <a:spLocks noChangeArrowheads="1"/>
          </p:cNvSpPr>
          <p:nvPr/>
        </p:nvSpPr>
        <p:spPr bwMode="auto">
          <a:xfrm>
            <a:off x="41910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  <p:sp>
        <p:nvSpPr>
          <p:cNvPr id="41033" name="TextBox 32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2000">
                <a:latin typeface="Calibri" pitchFamily="34" charset="0"/>
                <a:ea typeface="Times New Roman" pitchFamily="18" charset="0"/>
                <a:cs typeface="Calibri" pitchFamily="34" charset="0"/>
              </a:rPr>
              <a:t>Hand dug shallow well</a:t>
            </a:r>
            <a:endParaRPr lang="en-US" altLang="ja-JP" sz="800">
              <a:cs typeface="Arial" pitchFamily="34" charset="0"/>
            </a:endParaRPr>
          </a:p>
          <a:p>
            <a:pPr algn="ctr" eaLnBrk="0" hangingPunct="0"/>
            <a:r>
              <a:rPr lang="en-US" altLang="ja-JP" sz="1100">
                <a:latin typeface="Calibri" pitchFamily="34" charset="0"/>
                <a:ea typeface="Times New Roman" pitchFamily="18" charset="0"/>
                <a:cs typeface="Calibri" pitchFamily="34" charset="0"/>
              </a:rPr>
              <a:t>Practice Group: Wells</a:t>
            </a:r>
            <a:endParaRPr lang="en-US" altLang="ja-JP" sz="800">
              <a:cs typeface="Arial" pitchFamily="34" charset="0"/>
            </a:endParaRPr>
          </a:p>
          <a:p>
            <a:pPr eaLnBrk="0" hangingPunct="0"/>
            <a:endParaRPr lang="en-US" altLang="ja-JP"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53000" y="0"/>
            <a:ext cx="4953000" cy="6858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all</a:t>
            </a:r>
          </a:p>
        </p:txBody>
      </p:sp>
      <p:sp>
        <p:nvSpPr>
          <p:cNvPr id="43013" name="Rectangle 20"/>
          <p:cNvSpPr>
            <a:spLocks noChangeArrowheads="1"/>
          </p:cNvSpPr>
          <p:nvPr/>
        </p:nvSpPr>
        <p:spPr bwMode="auto">
          <a:xfrm>
            <a:off x="609600" y="76200"/>
            <a:ext cx="3810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>
                <a:solidFill>
                  <a:srgbClr val="0066FF"/>
                </a:solidFill>
                <a:latin typeface="Calibri" pitchFamily="34" charset="0"/>
              </a:rPr>
              <a:t>Bishaan</a:t>
            </a:r>
            <a:r>
              <a:rPr lang="en-US" sz="2400" b="1" dirty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66FF"/>
                </a:solidFill>
                <a:latin typeface="Calibri" pitchFamily="34" charset="0"/>
              </a:rPr>
              <a:t>baaxii</a:t>
            </a:r>
            <a:r>
              <a:rPr lang="en-US" sz="2400" b="1" dirty="0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66FF"/>
                </a:solidFill>
                <a:latin typeface="Calibri" pitchFamily="34" charset="0"/>
              </a:rPr>
              <a:t>qeensuu</a:t>
            </a:r>
            <a:endParaRPr lang="en-US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592837"/>
              </p:ext>
            </p:extLst>
          </p:nvPr>
        </p:nvGraphicFramePr>
        <p:xfrm>
          <a:off x="228600" y="2851150"/>
          <a:ext cx="4495800" cy="819422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6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597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Faayidaa</a:t>
                      </a:r>
                      <a:r>
                        <a:rPr lang="en-US" sz="1000" b="1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hawaasaaf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Yeroo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caamaa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dabalataa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oomishaa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midhan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gabaaf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kennaa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.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558756"/>
              </p:ext>
            </p:extLst>
          </p:nvPr>
        </p:nvGraphicFramePr>
        <p:xfrm>
          <a:off x="228600" y="3657600"/>
          <a:ext cx="4495800" cy="2752031"/>
        </p:xfrm>
        <a:graphic>
          <a:graphicData uri="http://schemas.openxmlformats.org/drawingml/2006/table">
            <a:tbl>
              <a:tblPr/>
              <a:tblGrid>
                <a:gridCol w="2514600"/>
                <a:gridCol w="1981200"/>
              </a:tblGrid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135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135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Hunda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9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4436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485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27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Baay’eedha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813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Hindandahamu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3282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Giddugaleessa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57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Xiqqaadha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1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43044" name="Rectangle 13"/>
          <p:cNvSpPr>
            <a:spLocks noChangeArrowheads="1"/>
          </p:cNvSpPr>
          <p:nvPr/>
        </p:nvSpPr>
        <p:spPr bwMode="auto">
          <a:xfrm>
            <a:off x="5562600" y="152400"/>
            <a:ext cx="38100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800" b="1">
                <a:solidFill>
                  <a:srgbClr val="0066FF"/>
                </a:solidFill>
                <a:latin typeface="Calibri" pitchFamily="34" charset="0"/>
              </a:rPr>
              <a:t>Hidha xiqqoo hojjechuu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921412"/>
              </p:ext>
            </p:extLst>
          </p:nvPr>
        </p:nvGraphicFramePr>
        <p:xfrm>
          <a:off x="5181600" y="2851150"/>
          <a:ext cx="4495800" cy="728663"/>
        </p:xfrm>
        <a:graphic>
          <a:graphicData uri="http://schemas.openxmlformats.org/drawingml/2006/table">
            <a:tbl>
              <a:tblPr/>
              <a:tblGrid>
                <a:gridCol w="2286000"/>
                <a:gridCol w="2209800"/>
              </a:tblGrid>
              <a:tr h="229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Faayidaa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saayinsii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bishaanii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ilaalchisee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Bishaan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kuusuuf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fayada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9525" marR="9525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29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Qabeenyaa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uumama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kununsuu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695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Dinagdee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fi</a:t>
                      </a: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hawasumaa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Jalissii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dabalaaf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baseline="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latin typeface="Optima"/>
                          <a:ea typeface="Calibri"/>
                          <a:cs typeface="Times New Roman"/>
                        </a:rPr>
                        <a:t>fayyadaa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5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717805"/>
              </p:ext>
            </p:extLst>
          </p:nvPr>
        </p:nvGraphicFramePr>
        <p:xfrm>
          <a:off x="5181600" y="3581401"/>
          <a:ext cx="4495800" cy="2819399"/>
        </p:xfrm>
        <a:graphic>
          <a:graphicData uri="http://schemas.openxmlformats.org/drawingml/2006/table">
            <a:tbl>
              <a:tblPr/>
              <a:tblGrid>
                <a:gridCol w="2667000"/>
                <a:gridCol w="1828800"/>
              </a:tblGrid>
              <a:tr h="3047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Ol-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ka’insa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Baddaa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daree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  <a:latin typeface="Optima"/>
                          <a:ea typeface="Calibri"/>
                          <a:cs typeface="Times New Roman"/>
                        </a:rPr>
                        <a:t>gaammoojii</a:t>
                      </a:r>
                      <a:endParaRPr lang="en-US" sz="1000" dirty="0">
                        <a:solidFill>
                          <a:schemeClr val="bg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176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Dhundhula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hojjetuu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&lt; 50%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176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Gosa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rooba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itti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latin typeface="Optima"/>
                          <a:ea typeface="Calibri"/>
                          <a:cs typeface="Times New Roman"/>
                        </a:rPr>
                        <a:t>mijatuu</a:t>
                      </a:r>
                      <a:r>
                        <a:rPr lang="en-US" sz="1000" b="1" dirty="0" smtClean="0">
                          <a:latin typeface="Optima"/>
                          <a:ea typeface="Calibri"/>
                          <a:cs typeface="Times New Roman"/>
                        </a:rPr>
                        <a:t>?</a:t>
                      </a:r>
                      <a:endParaRPr lang="en-US" sz="1000" b="1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334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Gosa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biyyoo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mijatu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-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491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borqii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irratti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mijachuu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Eeyyen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mijataa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533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Lafa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barbaadu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Giddu</a:t>
                      </a:r>
                      <a:r>
                        <a:rPr lang="en-US" sz="1000" dirty="0" smtClean="0"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aleessa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276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Humnaa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nama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barbaachisuu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Baasii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Kaapitaala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barbaachisu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337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Nyaata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beeladaa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dabalatan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oomishaa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Miti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hin</a:t>
                      </a:r>
                      <a:r>
                        <a:rPr lang="en-US" sz="1000" dirty="0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maddisuu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  <a:tr h="1996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Barbaachisaa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gaba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en-US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latin typeface="Optima"/>
                          <a:ea typeface="Calibri"/>
                          <a:cs typeface="Times New Roman"/>
                        </a:rPr>
                        <a:t>Baay’ee</a:t>
                      </a:r>
                      <a:endParaRPr lang="en-US" sz="1000" dirty="0"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>
                        <a:alpha val="35000"/>
                      </a:srgb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Hariiroo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waliin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hojjeechuu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  <a:latin typeface="Optima"/>
                          <a:ea typeface="Calibri"/>
                          <a:cs typeface="Times New Roman"/>
                        </a:rPr>
                        <a:t>barbachisuu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 smtClean="0">
                          <a:solidFill>
                            <a:srgbClr val="FFFFFF"/>
                          </a:solidFill>
                          <a:latin typeface="Optima"/>
                          <a:ea typeface="Calibri"/>
                          <a:cs typeface="Times New Roman"/>
                        </a:rPr>
                        <a:t>Giddu-galeessa</a:t>
                      </a:r>
                      <a:endParaRPr lang="en-US" sz="1000" dirty="0">
                        <a:solidFill>
                          <a:srgbClr val="FFFFFF"/>
                        </a:solidFill>
                        <a:latin typeface="Optima"/>
                        <a:ea typeface="Calibri"/>
                        <a:cs typeface="Times New Roman"/>
                      </a:endParaRPr>
                    </a:p>
                  </a:txBody>
                  <a:tcPr marL="68580" marR="68580" marT="975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43075" name="Picture 18" descr="pict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08000"/>
            <a:ext cx="36576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76" name="Picture 19" descr="pict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09600"/>
            <a:ext cx="35052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77" name="TextBox 24"/>
          <p:cNvSpPr txBox="1">
            <a:spLocks noChangeArrowheads="1"/>
          </p:cNvSpPr>
          <p:nvPr/>
        </p:nvSpPr>
        <p:spPr bwMode="auto">
          <a:xfrm>
            <a:off x="0" y="6629400"/>
            <a:ext cx="457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17</a:t>
            </a:r>
          </a:p>
        </p:txBody>
      </p:sp>
      <p:sp>
        <p:nvSpPr>
          <p:cNvPr id="43078" name="TextBox 28"/>
          <p:cNvSpPr txBox="1">
            <a:spLocks noChangeArrowheads="1"/>
          </p:cNvSpPr>
          <p:nvPr/>
        </p:nvSpPr>
        <p:spPr bwMode="auto">
          <a:xfrm>
            <a:off x="9067800" y="6642100"/>
            <a:ext cx="838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2.2012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6236</TotalTime>
  <Words>4564</Words>
  <Application>Microsoft Office PowerPoint</Application>
  <PresentationFormat>A4 Paper (210x297 mm)</PresentationFormat>
  <Paragraphs>1298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mmulatu</dc:creator>
  <cp:lastModifiedBy>gleta</cp:lastModifiedBy>
  <cp:revision>570</cp:revision>
  <dcterms:created xsi:type="dcterms:W3CDTF">2011-09-14T12:33:22Z</dcterms:created>
  <dcterms:modified xsi:type="dcterms:W3CDTF">2012-05-22T05:47:59Z</dcterms:modified>
</cp:coreProperties>
</file>